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308" r:id="rId2"/>
    <p:sldId id="287" r:id="rId3"/>
    <p:sldId id="289" r:id="rId4"/>
    <p:sldId id="362" r:id="rId5"/>
    <p:sldId id="382" r:id="rId6"/>
    <p:sldId id="373" r:id="rId7"/>
    <p:sldId id="369" r:id="rId8"/>
    <p:sldId id="371" r:id="rId9"/>
    <p:sldId id="376" r:id="rId10"/>
    <p:sldId id="378" r:id="rId11"/>
    <p:sldId id="375" r:id="rId12"/>
    <p:sldId id="384" r:id="rId13"/>
    <p:sldId id="266" r:id="rId14"/>
    <p:sldId id="258" r:id="rId15"/>
    <p:sldId id="259" r:id="rId16"/>
    <p:sldId id="299" r:id="rId17"/>
    <p:sldId id="305" r:id="rId18"/>
    <p:sldId id="268" r:id="rId19"/>
    <p:sldId id="269" r:id="rId20"/>
    <p:sldId id="311" r:id="rId21"/>
    <p:sldId id="270" r:id="rId22"/>
    <p:sldId id="273" r:id="rId23"/>
    <p:sldId id="312" r:id="rId24"/>
    <p:sldId id="271" r:id="rId25"/>
    <p:sldId id="294" r:id="rId26"/>
    <p:sldId id="272" r:id="rId27"/>
    <p:sldId id="275" r:id="rId28"/>
    <p:sldId id="313" r:id="rId29"/>
    <p:sldId id="264" r:id="rId30"/>
    <p:sldId id="265" r:id="rId31"/>
    <p:sldId id="345" r:id="rId32"/>
    <p:sldId id="346" r:id="rId33"/>
    <p:sldId id="347" r:id="rId34"/>
    <p:sldId id="349" r:id="rId35"/>
    <p:sldId id="351" r:id="rId36"/>
    <p:sldId id="356" r:id="rId37"/>
    <p:sldId id="354" r:id="rId38"/>
  </p:sldIdLst>
  <p:sldSz cx="9144000" cy="6858000" type="screen4x3"/>
  <p:notesSz cx="7315200" cy="9601200"/>
  <p:defaultTextStyle>
    <a:defPPr>
      <a:defRPr lang="en-US"/>
    </a:defPPr>
    <a:lvl1pPr algn="ctr" rtl="0" eaLnBrk="0" fontAlgn="base" hangingPunct="0">
      <a:spcBef>
        <a:spcPct val="0"/>
      </a:spcBef>
      <a:spcAft>
        <a:spcPct val="0"/>
      </a:spcAft>
      <a:defRPr sz="2000" kern="1200">
        <a:solidFill>
          <a:schemeClr val="tx1"/>
        </a:solidFill>
        <a:latin typeface="Humnst777 Lt BT" charset="0"/>
        <a:ea typeface="ＭＳ Ｐゴシック" charset="0"/>
        <a:cs typeface="+mn-cs"/>
      </a:defRPr>
    </a:lvl1pPr>
    <a:lvl2pPr marL="457200" algn="ctr" rtl="0" eaLnBrk="0" fontAlgn="base" hangingPunct="0">
      <a:spcBef>
        <a:spcPct val="0"/>
      </a:spcBef>
      <a:spcAft>
        <a:spcPct val="0"/>
      </a:spcAft>
      <a:defRPr sz="2000" kern="1200">
        <a:solidFill>
          <a:schemeClr val="tx1"/>
        </a:solidFill>
        <a:latin typeface="Humnst777 Lt BT" charset="0"/>
        <a:ea typeface="ＭＳ Ｐゴシック" charset="0"/>
        <a:cs typeface="+mn-cs"/>
      </a:defRPr>
    </a:lvl2pPr>
    <a:lvl3pPr marL="914400" algn="ctr" rtl="0" eaLnBrk="0" fontAlgn="base" hangingPunct="0">
      <a:spcBef>
        <a:spcPct val="0"/>
      </a:spcBef>
      <a:spcAft>
        <a:spcPct val="0"/>
      </a:spcAft>
      <a:defRPr sz="2000" kern="1200">
        <a:solidFill>
          <a:schemeClr val="tx1"/>
        </a:solidFill>
        <a:latin typeface="Humnst777 Lt BT" charset="0"/>
        <a:ea typeface="ＭＳ Ｐゴシック" charset="0"/>
        <a:cs typeface="+mn-cs"/>
      </a:defRPr>
    </a:lvl3pPr>
    <a:lvl4pPr marL="1371600" algn="ctr" rtl="0" eaLnBrk="0" fontAlgn="base" hangingPunct="0">
      <a:spcBef>
        <a:spcPct val="0"/>
      </a:spcBef>
      <a:spcAft>
        <a:spcPct val="0"/>
      </a:spcAft>
      <a:defRPr sz="2000" kern="1200">
        <a:solidFill>
          <a:schemeClr val="tx1"/>
        </a:solidFill>
        <a:latin typeface="Humnst777 Lt BT" charset="0"/>
        <a:ea typeface="ＭＳ Ｐゴシック" charset="0"/>
        <a:cs typeface="+mn-cs"/>
      </a:defRPr>
    </a:lvl4pPr>
    <a:lvl5pPr marL="1828800" algn="ctr" rtl="0" eaLnBrk="0" fontAlgn="base" hangingPunct="0">
      <a:spcBef>
        <a:spcPct val="0"/>
      </a:spcBef>
      <a:spcAft>
        <a:spcPct val="0"/>
      </a:spcAft>
      <a:defRPr sz="2000" kern="1200">
        <a:solidFill>
          <a:schemeClr val="tx1"/>
        </a:solidFill>
        <a:latin typeface="Humnst777 Lt BT" charset="0"/>
        <a:ea typeface="ＭＳ Ｐゴシック" charset="0"/>
        <a:cs typeface="+mn-cs"/>
      </a:defRPr>
    </a:lvl5pPr>
    <a:lvl6pPr marL="2286000" algn="l" defTabSz="457200" rtl="0" eaLnBrk="1" latinLnBrk="0" hangingPunct="1">
      <a:defRPr sz="2000" kern="1200">
        <a:solidFill>
          <a:schemeClr val="tx1"/>
        </a:solidFill>
        <a:latin typeface="Humnst777 Lt BT" charset="0"/>
        <a:ea typeface="ＭＳ Ｐゴシック" charset="0"/>
        <a:cs typeface="+mn-cs"/>
      </a:defRPr>
    </a:lvl6pPr>
    <a:lvl7pPr marL="2743200" algn="l" defTabSz="457200" rtl="0" eaLnBrk="1" latinLnBrk="0" hangingPunct="1">
      <a:defRPr sz="2000" kern="1200">
        <a:solidFill>
          <a:schemeClr val="tx1"/>
        </a:solidFill>
        <a:latin typeface="Humnst777 Lt BT" charset="0"/>
        <a:ea typeface="ＭＳ Ｐゴシック" charset="0"/>
        <a:cs typeface="+mn-cs"/>
      </a:defRPr>
    </a:lvl7pPr>
    <a:lvl8pPr marL="3200400" algn="l" defTabSz="457200" rtl="0" eaLnBrk="1" latinLnBrk="0" hangingPunct="1">
      <a:defRPr sz="2000" kern="1200">
        <a:solidFill>
          <a:schemeClr val="tx1"/>
        </a:solidFill>
        <a:latin typeface="Humnst777 Lt BT" charset="0"/>
        <a:ea typeface="ＭＳ Ｐゴシック" charset="0"/>
        <a:cs typeface="+mn-cs"/>
      </a:defRPr>
    </a:lvl8pPr>
    <a:lvl9pPr marL="3657600" algn="l" defTabSz="457200" rtl="0" eaLnBrk="1" latinLnBrk="0" hangingPunct="1">
      <a:defRPr sz="2000" kern="1200">
        <a:solidFill>
          <a:schemeClr val="tx1"/>
        </a:solidFill>
        <a:latin typeface="Humnst777 Lt BT" charset="0"/>
        <a:ea typeface="ＭＳ Ｐゴシック" charset="0"/>
        <a:cs typeface="+mn-cs"/>
      </a:defRPr>
    </a:lvl9pPr>
  </p:defaultTextStyle>
  <p:extLst>
    <p:ext uri="{521415D9-36F7-43E2-AB2F-B90AF26B5E84}">
      <p14:sectionLst xmlns:p14="http://schemas.microsoft.com/office/powerpoint/2010/main">
        <p14:section name="Introduction" id="{6F53E1AC-B90E-FC4C-A5C0-ECC2D57EAF60}">
          <p14:sldIdLst>
            <p14:sldId id="308"/>
            <p14:sldId id="287"/>
            <p14:sldId id="289"/>
          </p14:sldIdLst>
        </p14:section>
        <p14:section name="Prélèvement des éléments nutritifs" id="{CDEDB978-6D2B-6B48-90DA-5598A45CAB02}">
          <p14:sldIdLst>
            <p14:sldId id="362"/>
            <p14:sldId id="382"/>
            <p14:sldId id="373"/>
            <p14:sldId id="369"/>
            <p14:sldId id="371"/>
            <p14:sldId id="376"/>
            <p14:sldId id="378"/>
            <p14:sldId id="375"/>
            <p14:sldId id="384"/>
          </p14:sldIdLst>
        </p14:section>
        <p14:section name="Exploration du sol" id="{533B24CA-2E15-0247-B876-C94EE81D5EBB}">
          <p14:sldIdLst>
            <p14:sldId id="266"/>
            <p14:sldId id="258"/>
            <p14:sldId id="259"/>
            <p14:sldId id="299"/>
            <p14:sldId id="305"/>
            <p14:sldId id="268"/>
            <p14:sldId id="269"/>
            <p14:sldId id="311"/>
            <p14:sldId id="270"/>
            <p14:sldId id="273"/>
            <p14:sldId id="312"/>
            <p14:sldId id="271"/>
            <p14:sldId id="294"/>
            <p14:sldId id="272"/>
            <p14:sldId id="275"/>
            <p14:sldId id="313"/>
            <p14:sldId id="264"/>
            <p14:sldId id="265"/>
          </p14:sldIdLst>
        </p14:section>
        <p14:section name="Plasticité" id="{E0D1CDD0-6529-5943-ABF9-7E9647175C8A}">
          <p14:sldIdLst>
            <p14:sldId id="345"/>
            <p14:sldId id="346"/>
            <p14:sldId id="347"/>
            <p14:sldId id="349"/>
            <p14:sldId id="351"/>
            <p14:sldId id="356"/>
            <p14:sldId id="354"/>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avier Draye" initials="xd"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4FEB2"/>
    <a:srgbClr val="FFC5B7"/>
    <a:srgbClr val="FF3300"/>
    <a:srgbClr val="CC99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319" autoAdjust="0"/>
  </p:normalViewPr>
  <p:slideViewPr>
    <p:cSldViewPr snapToGrid="0">
      <p:cViewPr varScale="1">
        <p:scale>
          <a:sx n="106" d="100"/>
          <a:sy n="106" d="100"/>
        </p:scale>
        <p:origin x="-137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44"/>
    </p:cViewPr>
  </p:sorterViewPr>
  <p:notesViewPr>
    <p:cSldViewPr snapToGrid="0">
      <p:cViewPr varScale="1">
        <p:scale>
          <a:sx n="28" d="100"/>
          <a:sy n="28" d="100"/>
        </p:scale>
        <p:origin x="-1266"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07-01-29T06:55:31.359" idx="3">
    <p:pos x="10" y="10"/>
    <p:text>Chose qu'il vaudrait la peine d'envisager: passer deux heures avec un gars comme Mathieu Javaux pour une causerie sur la problématique de la distribution de l'eau dans le sol. Histoire d'ouvrir les horizons de la partie plante.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07-01-29T07:11:47.703" idx="6">
    <p:pos x="10" y="10"/>
    <p:text>Nous allons revenir à plusieurs reprises sur cette distinction entre monocotylées et dicotylées parce qu'elle illustre bien différents patrons de construction et d'exploration. Mais bien entendu, on pourrait trouver autant de différences entre deux mono ou deux dico!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07-01-29T06:55:16.500" idx="2">
    <p:pos x="10" y="10"/>
    <p:text>One slide is missing: the one which shows the evolution of rhizospheric activity and chemical data from the tip of the root</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07-02-05T07:04:51.781" idx="21">
    <p:pos x="4846" y="870"/>
    <p:text>Raison essentielle: il y a un stock d'éléments hors de la solution, que la plante peut libérer</p:text>
  </p:cm>
  <p:cm authorId="0" dt="2007-02-05T07:05:11.796" idx="22">
    <p:pos x="4910" y="1689"/>
    <p:text>L'interception racinaire est controversée (elle comprend un terme de diffusion). Toutefois, les conditions à l'interface sol-racine méritent un traitement particulier!
</p:text>
  </p:cm>
  <p:cm authorId="0" dt="2007-02-05T07:09:06.203" idx="23">
    <p:pos x="5032" y="3872"/>
    <p:text>Mg: demande &lt; prélèvements (implique accumulation dans rhizosphère)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07-02-05T08:21:34.062" idx="27">
    <p:pos x="5161" y="2581"/>
    <p:text>Du fait du faible pouvoir tampon du sol, la transition d'une situation où le flux de masse domine à une situation où la diffusion domine est très rapide.</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07-02-05T07:31:20.281" idx="24">
    <p:pos x="4594" y="1778"/>
    <p:text>Ce graphique n'est pas aisé à comprendre. Les courbes de K éch et non-éch ne se superposent pas sur une échelle de concentration, mais ici, comme on présente une déplétion, elles sont ramenées à zéro (à distance de la racine).</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07-01-29T06:54:50.093" idx="1">
    <p:pos x="10" y="10"/>
    <p:text>Comme dans une population... Chacune de ses racines occupe une place, à un moment donné, apparaît et disparaît</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07-01-29T06:56:23.843" idx="4">
    <p:pos x="10" y="10"/>
    <p:text>Rappels des notions de botanique</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07-01-29T07:07:42.265" idx="5">
    <p:pos x="132" y="813"/>
    <p:text>Effet du diamètre : comme un verre à champagne et un verre à Blanche dans un café</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3413"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9" tIns="48325" rIns="96649" bIns="48325" numCol="1" anchor="t" anchorCtr="0" compatLnSpc="1">
            <a:prstTxWarp prst="textNoShape">
              <a:avLst/>
            </a:prstTxWarp>
          </a:bodyPr>
          <a:lstStyle>
            <a:lvl1pPr algn="l" defTabSz="966788">
              <a:defRPr sz="1300">
                <a:latin typeface="Times New Roman" charset="0"/>
              </a:defRPr>
            </a:lvl1pPr>
          </a:lstStyle>
          <a:p>
            <a:endParaRPr lang="fr-FR"/>
          </a:p>
        </p:txBody>
      </p:sp>
      <p:sp>
        <p:nvSpPr>
          <p:cNvPr id="3075" name="Rectangle 3"/>
          <p:cNvSpPr>
            <a:spLocks noGrp="1" noChangeArrowheads="1"/>
          </p:cNvSpPr>
          <p:nvPr>
            <p:ph type="dt" idx="1"/>
          </p:nvPr>
        </p:nvSpPr>
        <p:spPr bwMode="auto">
          <a:xfrm>
            <a:off x="4141788" y="0"/>
            <a:ext cx="3173412"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9" tIns="48325" rIns="96649" bIns="48325" numCol="1" anchor="t" anchorCtr="0" compatLnSpc="1">
            <a:prstTxWarp prst="textNoShape">
              <a:avLst/>
            </a:prstTxWarp>
          </a:bodyPr>
          <a:lstStyle>
            <a:lvl1pPr algn="r" defTabSz="966788">
              <a:defRPr sz="1300">
                <a:latin typeface="Times New Roman" charset="0"/>
              </a:defRPr>
            </a:lvl1pPr>
          </a:lstStyle>
          <a:p>
            <a:endParaRPr lang="fr-FR"/>
          </a:p>
        </p:txBody>
      </p:sp>
      <p:sp>
        <p:nvSpPr>
          <p:cNvPr id="3076" name="Rectangle 4"/>
          <p:cNvSpPr>
            <a:spLocks noChangeArrowheads="1" noTextEdit="1"/>
          </p:cNvSpPr>
          <p:nvPr>
            <p:ph type="sldImg" idx="2"/>
          </p:nvPr>
        </p:nvSpPr>
        <p:spPr bwMode="auto">
          <a:xfrm>
            <a:off x="1258888" y="719138"/>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76313" y="4562475"/>
            <a:ext cx="5362575"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9" tIns="48325" rIns="96649" bIns="48325" numCol="1" anchor="t" anchorCtr="0" compatLnSpc="1">
            <a:prstTxWarp prst="textNoShape">
              <a:avLst/>
            </a:prstTxWarp>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3078" name="Rectangle 6"/>
          <p:cNvSpPr>
            <a:spLocks noGrp="1" noChangeArrowheads="1"/>
          </p:cNvSpPr>
          <p:nvPr>
            <p:ph type="ftr" sz="quarter" idx="4"/>
          </p:nvPr>
        </p:nvSpPr>
        <p:spPr bwMode="auto">
          <a:xfrm>
            <a:off x="0" y="9120188"/>
            <a:ext cx="317341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9" tIns="48325" rIns="96649" bIns="48325" numCol="1" anchor="b" anchorCtr="0" compatLnSpc="1">
            <a:prstTxWarp prst="textNoShape">
              <a:avLst/>
            </a:prstTxWarp>
          </a:bodyPr>
          <a:lstStyle>
            <a:lvl1pPr algn="l" defTabSz="966788">
              <a:defRPr sz="1300">
                <a:latin typeface="Times New Roman" charset="0"/>
              </a:defRPr>
            </a:lvl1pPr>
          </a:lstStyle>
          <a:p>
            <a:endParaRPr lang="fr-FR"/>
          </a:p>
        </p:txBody>
      </p:sp>
      <p:sp>
        <p:nvSpPr>
          <p:cNvPr id="3079" name="Rectangle 7"/>
          <p:cNvSpPr>
            <a:spLocks noGrp="1" noChangeArrowheads="1"/>
          </p:cNvSpPr>
          <p:nvPr>
            <p:ph type="sldNum" sz="quarter" idx="5"/>
          </p:nvPr>
        </p:nvSpPr>
        <p:spPr bwMode="auto">
          <a:xfrm>
            <a:off x="4141788" y="9120188"/>
            <a:ext cx="3173412"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9" tIns="48325" rIns="96649" bIns="48325" numCol="1" anchor="b" anchorCtr="0" compatLnSpc="1">
            <a:prstTxWarp prst="textNoShape">
              <a:avLst/>
            </a:prstTxWarp>
          </a:bodyPr>
          <a:lstStyle>
            <a:lvl1pPr algn="r" defTabSz="966788">
              <a:defRPr sz="1300">
                <a:latin typeface="Times New Roman" charset="0"/>
              </a:defRPr>
            </a:lvl1pPr>
          </a:lstStyle>
          <a:p>
            <a:fld id="{334D22E8-0E7D-3540-9D46-0AA17B4D8649}" type="slidenum">
              <a:rPr lang="fr-FR"/>
              <a:pPr/>
              <a:t>‹#›</a:t>
            </a:fld>
            <a:endParaRPr lang="fr-FR"/>
          </a:p>
        </p:txBody>
      </p:sp>
    </p:spTree>
    <p:extLst>
      <p:ext uri="{BB962C8B-B14F-4D97-AF65-F5344CB8AC3E}">
        <p14:creationId xmlns:p14="http://schemas.microsoft.com/office/powerpoint/2010/main" val="12235596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vert="horz"/>
          <a:lstStyle/>
          <a:p>
            <a:r>
              <a:rPr lang="fr-FR"/>
              <a:t>Cliquez et modifiez le titre</a:t>
            </a:r>
          </a:p>
        </p:txBody>
      </p:sp>
      <p:sp>
        <p:nvSpPr>
          <p:cNvPr id="3" name="Sous-titr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a:t>Cliquez pour modifier le style des sous-titres du masque</a:t>
            </a:r>
          </a:p>
        </p:txBody>
      </p:sp>
    </p:spTree>
    <p:extLst>
      <p:ext uri="{BB962C8B-B14F-4D97-AF65-F5344CB8AC3E}">
        <p14:creationId xmlns:p14="http://schemas.microsoft.com/office/powerpoint/2010/main" val="2634031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vert="horz"/>
          <a:lstStyle/>
          <a:p>
            <a:r>
              <a:rPr lang="fr-FR"/>
              <a:t>Cliquez et modifiez le titre</a:t>
            </a:r>
          </a:p>
        </p:txBody>
      </p:sp>
      <p:sp>
        <p:nvSpPr>
          <p:cNvPr id="3" name="Espace réservé du texte vertical 2"/>
          <p:cNvSpPr>
            <a:spLocks noGrp="1"/>
          </p:cNvSpPr>
          <p:nvPr>
            <p:ph type="body" orient="vert" idx="1"/>
          </p:nvPr>
        </p:nvSpPr>
        <p:spPr>
          <a:xfrm>
            <a:off x="457200" y="1600200"/>
            <a:ext cx="8229600" cy="4525963"/>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99310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a:prstGeom prst="rect">
            <a:avLst/>
          </a:prstGeom>
        </p:spPr>
        <p:txBody>
          <a:bodyPr vert="eaVert"/>
          <a:lstStyle/>
          <a:p>
            <a:r>
              <a:rPr lang="fr-FR"/>
              <a:t>Cliquez et modifiez le titre</a:t>
            </a:r>
          </a:p>
        </p:txBody>
      </p:sp>
      <p:sp>
        <p:nvSpPr>
          <p:cNvPr id="3" name="Espace réservé du texte vertical 2"/>
          <p:cNvSpPr>
            <a:spLocks noGrp="1"/>
          </p:cNvSpPr>
          <p:nvPr>
            <p:ph type="body" orient="vert" idx="1"/>
          </p:nvPr>
        </p:nvSpPr>
        <p:spPr>
          <a:xfrm>
            <a:off x="457200" y="274638"/>
            <a:ext cx="6019800" cy="5851525"/>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147491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vert="horz"/>
          <a:lstStyle/>
          <a:p>
            <a:r>
              <a:rPr lang="fr-FR"/>
              <a:t>Cliquez et modifiez le titre</a:t>
            </a:r>
          </a:p>
        </p:txBody>
      </p:sp>
      <p:sp>
        <p:nvSpPr>
          <p:cNvPr id="3" name="Espace réservé du contenu 2"/>
          <p:cNvSpPr>
            <a:spLocks noGrp="1"/>
          </p:cNvSpPr>
          <p:nvPr>
            <p:ph idx="1"/>
          </p:nvPr>
        </p:nvSpPr>
        <p:spPr>
          <a:xfrm>
            <a:off x="457200" y="1600200"/>
            <a:ext cx="8229600" cy="4525963"/>
          </a:xfrm>
          <a:prstGeom prst="rect">
            <a:avLst/>
          </a:prstGeom>
        </p:spPr>
        <p:txBody>
          <a:bodyPr vert="horz"/>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386139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fr-FR"/>
              <a:t>Cliquez et modifiez le titre</a:t>
            </a:r>
          </a:p>
        </p:txBody>
      </p:sp>
      <p:sp>
        <p:nvSpPr>
          <p:cNvPr id="3" name="Espace réservé du texte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a:t>Cliquez pour modifier les styles du texte du masque</a:t>
            </a:r>
          </a:p>
        </p:txBody>
      </p:sp>
    </p:spTree>
    <p:extLst>
      <p:ext uri="{BB962C8B-B14F-4D97-AF65-F5344CB8AC3E}">
        <p14:creationId xmlns:p14="http://schemas.microsoft.com/office/powerpoint/2010/main" val="224438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vert="horz"/>
          <a:lstStyle/>
          <a:p>
            <a:r>
              <a:rPr lang="fr-FR"/>
              <a:t>Cliquez et modifiez le titre</a:t>
            </a:r>
          </a:p>
        </p:txBody>
      </p:sp>
      <p:sp>
        <p:nvSpPr>
          <p:cNvPr id="3" name="Espace réservé du contenu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956511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vert="horz"/>
          <a:lstStyle>
            <a:lvl1pPr>
              <a:defRPr/>
            </a:lvl1pPr>
          </a:lstStyle>
          <a:p>
            <a:r>
              <a:rPr lang="fr-FR"/>
              <a:t>Cliquez et modifiez le titre</a:t>
            </a:r>
          </a:p>
        </p:txBody>
      </p:sp>
      <p:sp>
        <p:nvSpPr>
          <p:cNvPr id="3" name="Espace réservé du texte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Tree>
    <p:extLst>
      <p:ext uri="{BB962C8B-B14F-4D97-AF65-F5344CB8AC3E}">
        <p14:creationId xmlns:p14="http://schemas.microsoft.com/office/powerpoint/2010/main" val="2297612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a:prstGeom prst="rect">
            <a:avLst/>
          </a:prstGeom>
        </p:spPr>
        <p:txBody>
          <a:bodyPr vert="horz"/>
          <a:lstStyle/>
          <a:p>
            <a:r>
              <a:rPr lang="fr-FR"/>
              <a:t>Cliquez et modifiez le titre</a:t>
            </a:r>
          </a:p>
        </p:txBody>
      </p:sp>
    </p:spTree>
    <p:extLst>
      <p:ext uri="{BB962C8B-B14F-4D97-AF65-F5344CB8AC3E}">
        <p14:creationId xmlns:p14="http://schemas.microsoft.com/office/powerpoint/2010/main" val="4233470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424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3463070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fr-FR"/>
              <a:t>Cliquez et modifiez le titre</a:t>
            </a:r>
          </a:p>
        </p:txBody>
      </p:sp>
      <p:sp>
        <p:nvSpPr>
          <p:cNvPr id="3" name="Espace réservé pour une image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Tree>
    <p:extLst>
      <p:ext uri="{BB962C8B-B14F-4D97-AF65-F5344CB8AC3E}">
        <p14:creationId xmlns:p14="http://schemas.microsoft.com/office/powerpoint/2010/main" val="23900262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Text Box 7"/>
          <p:cNvSpPr txBox="1">
            <a:spLocks noChangeArrowheads="1"/>
          </p:cNvSpPr>
          <p:nvPr/>
        </p:nvSpPr>
        <p:spPr bwMode="auto">
          <a:xfrm>
            <a:off x="8207375" y="0"/>
            <a:ext cx="936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a:fld id="{B5FBF55A-6777-D14C-B534-558973CBAA63}" type="slidenum">
              <a:rPr lang="en-US">
                <a:solidFill>
                  <a:schemeClr val="bg2"/>
                </a:solidFill>
              </a:rPr>
              <a:pPr algn="r"/>
              <a:t>‹#›</a:t>
            </a:fld>
            <a:r>
              <a:rPr lang="en-US">
                <a:solidFill>
                  <a:schemeClr val="bg2"/>
                </a:solidFill>
              </a:rPr>
              <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ea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defRPr>
      </a:lvl5pPr>
      <a:lvl6pPr marL="457200" algn="ctr" rtl="0" eaLnBrk="0" fontAlgn="base" hangingPunct="0">
        <a:spcBef>
          <a:spcPct val="0"/>
        </a:spcBef>
        <a:spcAft>
          <a:spcPct val="0"/>
        </a:spcAft>
        <a:defRPr sz="4400">
          <a:solidFill>
            <a:schemeClr val="tx2"/>
          </a:solidFill>
          <a:latin typeface="Times New Roman" charset="0"/>
          <a:ea typeface="ＭＳ Ｐゴシック" charset="0"/>
        </a:defRPr>
      </a:lvl6pPr>
      <a:lvl7pPr marL="914400" algn="ctr" rtl="0" eaLnBrk="0" fontAlgn="base" hangingPunct="0">
        <a:spcBef>
          <a:spcPct val="0"/>
        </a:spcBef>
        <a:spcAft>
          <a:spcPct val="0"/>
        </a:spcAft>
        <a:defRPr sz="4400">
          <a:solidFill>
            <a:schemeClr val="tx2"/>
          </a:solidFill>
          <a:latin typeface="Times New Roman" charset="0"/>
          <a:ea typeface="ＭＳ Ｐゴシック" charset="0"/>
        </a:defRPr>
      </a:lvl7pPr>
      <a:lvl8pPr marL="1371600" algn="ctr" rtl="0" eaLnBrk="0" fontAlgn="base" hangingPunct="0">
        <a:spcBef>
          <a:spcPct val="0"/>
        </a:spcBef>
        <a:spcAft>
          <a:spcPct val="0"/>
        </a:spcAft>
        <a:defRPr sz="4400">
          <a:solidFill>
            <a:schemeClr val="tx2"/>
          </a:solidFill>
          <a:latin typeface="Times New Roman" charset="0"/>
          <a:ea typeface="ＭＳ Ｐゴシック" charset="0"/>
        </a:defRPr>
      </a:lvl8pPr>
      <a:lvl9pPr marL="1828800" algn="ctr" rtl="0" eaLnBrk="0" fontAlgn="base" hangingPunct="0">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comments" Target="../comments/commen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8.xml"/><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jpeg"/><Relationship Id="rId11" Type="http://schemas.openxmlformats.org/officeDocument/2006/relationships/comments" Target="../comments/comment2.xml"/><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comments" Target="../comments/commen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comments" Target="../comments/commen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Line 1026"/>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59395" name="Text Box 1027"/>
          <p:cNvSpPr txBox="1">
            <a:spLocks noChangeArrowheads="1"/>
          </p:cNvSpPr>
          <p:nvPr/>
        </p:nvSpPr>
        <p:spPr bwMode="auto">
          <a:xfrm>
            <a:off x="609600" y="304800"/>
            <a:ext cx="49896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Interactions sol-plante - Introduction</a:t>
            </a:r>
          </a:p>
        </p:txBody>
      </p:sp>
      <p:sp>
        <p:nvSpPr>
          <p:cNvPr id="59396" name="Text Box 1028"/>
          <p:cNvSpPr txBox="1">
            <a:spLocks noChangeArrowheads="1"/>
          </p:cNvSpPr>
          <p:nvPr/>
        </p:nvSpPr>
        <p:spPr bwMode="auto">
          <a:xfrm>
            <a:off x="685800" y="1077913"/>
            <a:ext cx="8264525" cy="491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Significations multiples du terme </a:t>
            </a:r>
            <a:r>
              <a:rPr lang="ja-JP" altLang="en-US">
                <a:latin typeface="Arial"/>
              </a:rPr>
              <a:t>”</a:t>
            </a:r>
            <a:r>
              <a:rPr lang="en-US"/>
              <a:t>interactions</a:t>
            </a:r>
            <a:r>
              <a:rPr lang="ja-JP" altLang="en-US">
                <a:latin typeface="Arial"/>
              </a:rPr>
              <a:t>”</a:t>
            </a:r>
            <a:endParaRPr lang="en-US"/>
          </a:p>
          <a:p>
            <a:pPr lvl="1" algn="l">
              <a:lnSpc>
                <a:spcPct val="140000"/>
              </a:lnSpc>
            </a:pPr>
            <a:r>
              <a:rPr lang="en-US"/>
              <a:t>- </a:t>
            </a:r>
            <a:r>
              <a:rPr lang="en-US" i="1"/>
              <a:t>Dépendance entre composants d'un Système</a:t>
            </a:r>
            <a:endParaRPr lang="en-US"/>
          </a:p>
          <a:p>
            <a:pPr lvl="1" algn="l">
              <a:lnSpc>
                <a:spcPct val="140000"/>
              </a:lnSpc>
            </a:pPr>
            <a:r>
              <a:rPr lang="en-US"/>
              <a:t>    Plante</a:t>
            </a:r>
            <a:r>
              <a:rPr lang="en-US" baseline="-25000"/>
              <a:t>t</a:t>
            </a:r>
            <a:r>
              <a:rPr lang="en-US"/>
              <a:t> = f(Plante</a:t>
            </a:r>
            <a:r>
              <a:rPr lang="en-US" baseline="-25000"/>
              <a:t>t-1</a:t>
            </a:r>
            <a:r>
              <a:rPr lang="en-US"/>
              <a:t>, Sol</a:t>
            </a:r>
            <a:r>
              <a:rPr lang="en-US" baseline="-25000"/>
              <a:t>t</a:t>
            </a:r>
            <a:r>
              <a:rPr lang="en-US"/>
              <a:t>, …)</a:t>
            </a:r>
          </a:p>
          <a:p>
            <a:pPr lvl="1" algn="l"/>
            <a:r>
              <a:rPr lang="en-US"/>
              <a:t>    Sol</a:t>
            </a:r>
            <a:r>
              <a:rPr lang="en-US" baseline="-25000"/>
              <a:t>t</a:t>
            </a:r>
            <a:r>
              <a:rPr lang="en-US"/>
              <a:t> = f(Sol</a:t>
            </a:r>
            <a:r>
              <a:rPr lang="en-US" baseline="-25000"/>
              <a:t>t-1</a:t>
            </a:r>
            <a:r>
              <a:rPr lang="en-US"/>
              <a:t>, Plante</a:t>
            </a:r>
            <a:r>
              <a:rPr lang="en-US" baseline="-25000"/>
              <a:t>t</a:t>
            </a:r>
            <a:r>
              <a:rPr lang="en-US"/>
              <a:t>, …)</a:t>
            </a:r>
          </a:p>
          <a:p>
            <a:pPr lvl="1" algn="l">
              <a:spcBef>
                <a:spcPct val="40000"/>
              </a:spcBef>
            </a:pPr>
            <a:r>
              <a:rPr lang="en-US"/>
              <a:t>    En boucle </a:t>
            </a:r>
            <a:r>
              <a:rPr lang="en-US">
                <a:sym typeface="Symbol" charset="0"/>
              </a:rPr>
              <a:t> "</a:t>
            </a:r>
            <a:r>
              <a:rPr lang="en-US"/>
              <a:t>non-linéaire" </a:t>
            </a:r>
          </a:p>
          <a:p>
            <a:pPr lvl="1" algn="l">
              <a:lnSpc>
                <a:spcPct val="140000"/>
              </a:lnSpc>
              <a:spcBef>
                <a:spcPct val="40000"/>
              </a:spcBef>
            </a:pPr>
            <a:r>
              <a:rPr lang="en-US"/>
              <a:t>- </a:t>
            </a:r>
            <a:r>
              <a:rPr lang="en-US" i="1"/>
              <a:t>Dépendance entre fonctions au sein d'un Système</a:t>
            </a:r>
            <a:endParaRPr lang="en-US"/>
          </a:p>
          <a:p>
            <a:pPr lvl="1" algn="l">
              <a:spcBef>
                <a:spcPct val="40000"/>
              </a:spcBef>
            </a:pPr>
            <a:r>
              <a:rPr lang="en-US"/>
              <a:t>    ex: apport localisé N </a:t>
            </a:r>
            <a:r>
              <a:rPr lang="fr-FR">
                <a:sym typeface="Symbol" charset="0"/>
              </a:rPr>
              <a:t></a:t>
            </a:r>
            <a:r>
              <a:rPr lang="fr-FR"/>
              <a:t> ramification </a:t>
            </a:r>
            <a:r>
              <a:rPr lang="fr-FR">
                <a:sym typeface="Symbol" charset="0"/>
              </a:rPr>
              <a:t></a:t>
            </a:r>
            <a:r>
              <a:rPr lang="fr-FR"/>
              <a:t> prèlèvement localisé K</a:t>
            </a:r>
            <a:endParaRPr lang="en-US"/>
          </a:p>
          <a:p>
            <a:pPr lvl="1" algn="l"/>
            <a:endParaRPr lang="en-US"/>
          </a:p>
          <a:p>
            <a:pPr lvl="1" algn="l"/>
            <a:r>
              <a:rPr lang="en-US"/>
              <a:t>- </a:t>
            </a:r>
            <a:r>
              <a:rPr lang="en-US" i="1"/>
              <a:t>Non additivité des effets d'un facteur (Statistique)</a:t>
            </a:r>
            <a:endParaRPr lang="en-US"/>
          </a:p>
          <a:p>
            <a:pPr lvl="1" algn="l">
              <a:spcBef>
                <a:spcPct val="40000"/>
              </a:spcBef>
            </a:pPr>
            <a:r>
              <a:rPr lang="en-US"/>
              <a:t>    ex: l'apport d'une dose de K n'a pas nécessairement le même effet</a:t>
            </a:r>
          </a:p>
          <a:p>
            <a:pPr lvl="1" algn="l"/>
            <a:r>
              <a:rPr lang="en-US"/>
              <a:t>           sur deux variétés de plante</a:t>
            </a:r>
          </a:p>
          <a:p>
            <a:pPr lvl="1" algn="l"/>
            <a:r>
              <a:rPr lang="en-US"/>
              <a:t>         le gain en rendement d'une nouvelle variété n'est pas</a:t>
            </a:r>
          </a:p>
          <a:p>
            <a:pPr lvl="1" algn="l"/>
            <a:r>
              <a:rPr lang="en-US"/>
              <a:t>           nécessairement le même sur des sols différents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7043" name="Text Box 3"/>
          <p:cNvSpPr txBox="1">
            <a:spLocks noChangeArrowheads="1"/>
          </p:cNvSpPr>
          <p:nvPr/>
        </p:nvSpPr>
        <p:spPr bwMode="auto">
          <a:xfrm>
            <a:off x="685800" y="1143000"/>
            <a:ext cx="8001000"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Les horizons inférieurs peuvent cependant contribuer de manière</a:t>
            </a:r>
          </a:p>
          <a:p>
            <a:pPr algn="l"/>
            <a:r>
              <a:rPr lang="en-US"/>
              <a:t>significative à l</a:t>
            </a:r>
            <a:r>
              <a:rPr lang="ja-JP" altLang="en-US">
                <a:latin typeface="Arial"/>
              </a:rPr>
              <a:t>’</a:t>
            </a:r>
            <a:r>
              <a:rPr lang="en-US"/>
              <a:t>alimentation minérale:</a:t>
            </a:r>
          </a:p>
          <a:p>
            <a:pPr lvl="1" algn="l"/>
            <a:endParaRPr lang="en-US"/>
          </a:p>
          <a:p>
            <a:pPr lvl="1" algn="l"/>
            <a:r>
              <a:rPr lang="en-US"/>
              <a:t>- 30% de l</a:t>
            </a:r>
            <a:r>
              <a:rPr lang="ja-JP" altLang="en-US">
                <a:latin typeface="Arial"/>
              </a:rPr>
              <a:t>’</a:t>
            </a:r>
            <a:r>
              <a:rPr lang="en-US"/>
              <a:t>azote chez les céréales</a:t>
            </a:r>
          </a:p>
          <a:p>
            <a:pPr lvl="1" algn="l"/>
            <a:r>
              <a:rPr lang="en-US"/>
              <a:t>- aussi pour Mg, K et P</a:t>
            </a:r>
          </a:p>
          <a:p>
            <a:pPr lvl="1" algn="l"/>
            <a:r>
              <a:rPr lang="en-US"/>
              <a:t>- plus important si la densité en surface est limitée (par rapport</a:t>
            </a:r>
          </a:p>
          <a:p>
            <a:pPr lvl="1" algn="l"/>
            <a:r>
              <a:rPr lang="en-US"/>
              <a:t>  à la densité en profondeur)</a:t>
            </a:r>
          </a:p>
          <a:p>
            <a:pPr lvl="1" algn="l"/>
            <a:r>
              <a:rPr lang="en-US"/>
              <a:t>- favorisé par les conditions qui permettent une meilleure croissance</a:t>
            </a:r>
          </a:p>
          <a:p>
            <a:pPr lvl="1" algn="l"/>
            <a:r>
              <a:rPr lang="en-US"/>
              <a:t>  en profondeur (galeries de vers de terre: on peut y trouver 20 à 40% des racines profondes chez l</a:t>
            </a:r>
            <a:r>
              <a:rPr lang="ja-JP" altLang="en-US">
                <a:latin typeface="Arial"/>
              </a:rPr>
              <a:t>’</a:t>
            </a:r>
            <a:r>
              <a:rPr lang="en-US"/>
              <a:t>orge)</a:t>
            </a:r>
          </a:p>
        </p:txBody>
      </p:sp>
      <p:sp>
        <p:nvSpPr>
          <p:cNvPr id="87044" name="Text Box 4"/>
          <p:cNvSpPr txBox="1">
            <a:spLocks noChangeArrowheads="1"/>
          </p:cNvSpPr>
          <p:nvPr/>
        </p:nvSpPr>
        <p:spPr bwMode="auto">
          <a:xfrm>
            <a:off x="609600" y="304800"/>
            <a:ext cx="32293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Densité racinaire (suite)</a:t>
            </a:r>
          </a:p>
        </p:txBody>
      </p:sp>
    </p:spTree>
    <p:extLst>
      <p:ext uri="{BB962C8B-B14F-4D97-AF65-F5344CB8AC3E}">
        <p14:creationId xmlns:p14="http://schemas.microsoft.com/office/powerpoint/2010/main" val="19855228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3971" name="Text Box 3"/>
          <p:cNvSpPr txBox="1">
            <a:spLocks noChangeArrowheads="1"/>
          </p:cNvSpPr>
          <p:nvPr/>
        </p:nvSpPr>
        <p:spPr bwMode="auto">
          <a:xfrm>
            <a:off x="685800" y="1143000"/>
            <a:ext cx="8001000" cy="321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Priorités pour la plante</a:t>
            </a:r>
          </a:p>
          <a:p>
            <a:pPr lvl="1" algn="l">
              <a:spcBef>
                <a:spcPct val="25000"/>
              </a:spcBef>
            </a:pPr>
            <a:r>
              <a:rPr lang="en-US">
                <a:sym typeface="Symbol" charset="0"/>
              </a:rPr>
              <a:t>- dans un sol où P, la longueur est déterminante</a:t>
            </a:r>
          </a:p>
          <a:p>
            <a:pPr lvl="1" algn="l"/>
            <a:r>
              <a:rPr lang="en-US">
                <a:sym typeface="Symbol" charset="0"/>
              </a:rPr>
              <a:t>- dans un sol où P, ce pourrait être l</a:t>
            </a:r>
            <a:r>
              <a:rPr lang="ja-JP" altLang="en-US">
                <a:latin typeface="Arial"/>
                <a:sym typeface="Symbol" charset="0"/>
              </a:rPr>
              <a:t>’</a:t>
            </a:r>
            <a:r>
              <a:rPr lang="en-US">
                <a:sym typeface="Symbol" charset="0"/>
              </a:rPr>
              <a:t>efficience</a:t>
            </a:r>
          </a:p>
          <a:p>
            <a:pPr lvl="1" algn="l"/>
            <a:endParaRPr lang="en-US">
              <a:sym typeface="Symbol" charset="0"/>
            </a:endParaRPr>
          </a:p>
          <a:p>
            <a:pPr lvl="1" algn="l"/>
            <a:r>
              <a:rPr lang="en-US">
                <a:sym typeface="Symbol" charset="0"/>
              </a:rPr>
              <a:t>- dès lors, dans une association de deux espèces ayant des</a:t>
            </a:r>
          </a:p>
          <a:p>
            <a:pPr lvl="1" algn="l"/>
            <a:r>
              <a:rPr lang="en-US">
                <a:sym typeface="Symbol" charset="0"/>
              </a:rPr>
              <a:t>  besoins similaires (P ou K) mais dont l</a:t>
            </a:r>
            <a:r>
              <a:rPr lang="ja-JP" altLang="en-US">
                <a:latin typeface="Arial"/>
                <a:sym typeface="Symbol" charset="0"/>
              </a:rPr>
              <a:t>’</a:t>
            </a:r>
            <a:r>
              <a:rPr lang="en-US">
                <a:sym typeface="Symbol" charset="0"/>
              </a:rPr>
              <a:t>une développe un système</a:t>
            </a:r>
          </a:p>
          <a:p>
            <a:pPr lvl="1" algn="l"/>
            <a:r>
              <a:rPr lang="en-US">
                <a:sym typeface="Symbol" charset="0"/>
              </a:rPr>
              <a:t>  racinaire plus dense, la compétition dans un sol pauvre en K (ou P)</a:t>
            </a:r>
          </a:p>
          <a:p>
            <a:pPr lvl="1" algn="l"/>
            <a:r>
              <a:rPr lang="en-US">
                <a:sym typeface="Symbol" charset="0"/>
              </a:rPr>
              <a:t>  sera en forte défaveur de l</a:t>
            </a:r>
            <a:r>
              <a:rPr lang="ja-JP" altLang="en-US">
                <a:latin typeface="Arial"/>
                <a:sym typeface="Symbol" charset="0"/>
              </a:rPr>
              <a:t>’</a:t>
            </a:r>
            <a:r>
              <a:rPr lang="en-US">
                <a:sym typeface="Symbol" charset="0"/>
              </a:rPr>
              <a:t>espèce qui a le système racinaire</a:t>
            </a:r>
          </a:p>
          <a:p>
            <a:pPr lvl="1" algn="l"/>
            <a:r>
              <a:rPr lang="en-US">
                <a:sym typeface="Symbol" charset="0"/>
              </a:rPr>
              <a:t>  le moins développé.</a:t>
            </a:r>
          </a:p>
          <a:p>
            <a:pPr lvl="1" algn="l"/>
            <a:endParaRPr lang="en-US"/>
          </a:p>
        </p:txBody>
      </p:sp>
      <p:sp>
        <p:nvSpPr>
          <p:cNvPr id="83972" name="Text Box 4"/>
          <p:cNvSpPr txBox="1">
            <a:spLocks noChangeArrowheads="1"/>
          </p:cNvSpPr>
          <p:nvPr/>
        </p:nvSpPr>
        <p:spPr bwMode="auto">
          <a:xfrm>
            <a:off x="609600" y="304800"/>
            <a:ext cx="50303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Se nourrir: un exercice d'optimisation </a:t>
            </a:r>
          </a:p>
        </p:txBody>
      </p:sp>
    </p:spTree>
    <p:extLst>
      <p:ext uri="{BB962C8B-B14F-4D97-AF65-F5344CB8AC3E}">
        <p14:creationId xmlns:p14="http://schemas.microsoft.com/office/powerpoint/2010/main" val="4003828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4211" name="Text Box 3"/>
          <p:cNvSpPr txBox="1">
            <a:spLocks noChangeArrowheads="1"/>
          </p:cNvSpPr>
          <p:nvPr/>
        </p:nvSpPr>
        <p:spPr bwMode="auto">
          <a:xfrm>
            <a:off x="685800" y="1143000"/>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Il y a à gagner à combiner l'information d</a:t>
            </a:r>
            <a:r>
              <a:rPr lang="fr-FR">
                <a:latin typeface="Arial"/>
              </a:rPr>
              <a:t>'</a:t>
            </a:r>
            <a:r>
              <a:rPr lang="en-US"/>
              <a:t>analyse de sol à celle d</a:t>
            </a:r>
            <a:r>
              <a:rPr lang="fr-FR">
                <a:latin typeface="Arial"/>
              </a:rPr>
              <a:t>'</a:t>
            </a:r>
            <a:r>
              <a:rPr lang="en-US"/>
              <a:t>autres facteurs (contenu en eau &amp; facteurs racinaires…)</a:t>
            </a:r>
          </a:p>
        </p:txBody>
      </p:sp>
      <p:sp>
        <p:nvSpPr>
          <p:cNvPr id="94212" name="Text Box 4"/>
          <p:cNvSpPr txBox="1">
            <a:spLocks noChangeArrowheads="1"/>
          </p:cNvSpPr>
          <p:nvPr/>
        </p:nvSpPr>
        <p:spPr bwMode="auto">
          <a:xfrm>
            <a:off x="609600" y="304800"/>
            <a:ext cx="65839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Durabilité de l'alimentation: Intensité - Quantité</a:t>
            </a:r>
          </a:p>
        </p:txBody>
      </p:sp>
      <p:pic>
        <p:nvPicPr>
          <p:cNvPr id="94214" name="Picture 6"/>
          <p:cNvPicPr>
            <a:picLocks noChangeAspect="1" noChangeArrowheads="1"/>
          </p:cNvPicPr>
          <p:nvPr/>
        </p:nvPicPr>
        <p:blipFill>
          <a:blip r:embed="rId2">
            <a:extLst>
              <a:ext uri="{28A0092B-C50C-407E-A947-70E740481C1C}">
                <a14:useLocalDpi xmlns:a14="http://schemas.microsoft.com/office/drawing/2010/main" val="0"/>
              </a:ext>
            </a:extLst>
          </a:blip>
          <a:srcRect b="1857"/>
          <a:stretch>
            <a:fillRect/>
          </a:stretch>
        </p:blipFill>
        <p:spPr bwMode="auto">
          <a:xfrm>
            <a:off x="657225" y="2214563"/>
            <a:ext cx="7435850" cy="399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71363359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5363" name="Text Box 3"/>
          <p:cNvSpPr txBox="1">
            <a:spLocks noChangeArrowheads="1"/>
          </p:cNvSpPr>
          <p:nvPr/>
        </p:nvSpPr>
        <p:spPr bwMode="auto">
          <a:xfrm>
            <a:off x="609600" y="304800"/>
            <a:ext cx="63986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Le système racinaire: une population de racines</a:t>
            </a: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6726238" cy="524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7171" name="Text Box 3"/>
          <p:cNvSpPr txBox="1">
            <a:spLocks noChangeArrowheads="1"/>
          </p:cNvSpPr>
          <p:nvPr/>
        </p:nvSpPr>
        <p:spPr bwMode="auto">
          <a:xfrm>
            <a:off x="609600" y="304800"/>
            <a:ext cx="5973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Principaux composants du système racinaire</a:t>
            </a:r>
          </a:p>
        </p:txBody>
      </p:sp>
      <p:sp>
        <p:nvSpPr>
          <p:cNvPr id="7172" name="Text Box 4"/>
          <p:cNvSpPr txBox="1">
            <a:spLocks noChangeArrowheads="1"/>
          </p:cNvSpPr>
          <p:nvPr/>
        </p:nvSpPr>
        <p:spPr bwMode="auto">
          <a:xfrm>
            <a:off x="685800" y="1219200"/>
            <a:ext cx="75898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ts val="800"/>
              </a:spcBef>
            </a:pPr>
            <a:r>
              <a:rPr lang="en-US"/>
              <a:t>Monocotylées:</a:t>
            </a:r>
          </a:p>
          <a:p>
            <a:pPr lvl="1" algn="l"/>
            <a:r>
              <a:rPr lang="en-US"/>
              <a:t>- une ou plusieurs racines séminales</a:t>
            </a:r>
          </a:p>
          <a:p>
            <a:pPr lvl="1" algn="l"/>
            <a:r>
              <a:rPr lang="en-US"/>
              <a:t>- nombreuses racines adventives</a:t>
            </a:r>
          </a:p>
          <a:p>
            <a:pPr lvl="1" algn="l"/>
            <a:r>
              <a:rPr lang="en-US"/>
              <a:t>- racines latérales</a:t>
            </a:r>
          </a:p>
          <a:p>
            <a:pPr lvl="1" algn="l"/>
            <a:r>
              <a:rPr lang="en-US"/>
              <a:t>- racines de remplacement</a:t>
            </a:r>
          </a:p>
          <a:p>
            <a:pPr lvl="1" algn="l"/>
            <a:r>
              <a:rPr lang="en-US"/>
              <a:t>- pas de croissance radiale </a:t>
            </a:r>
            <a:r>
              <a:rPr lang="en-US">
                <a:latin typeface="Symbol" charset="0"/>
              </a:rPr>
              <a:t></a:t>
            </a:r>
            <a:r>
              <a:rPr lang="en-US"/>
              <a:t> forme cylindrique</a:t>
            </a:r>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925" y="4157663"/>
            <a:ext cx="2222500" cy="20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38" y="4186238"/>
            <a:ext cx="2519362" cy="188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196" name="Text Box 4"/>
          <p:cNvSpPr txBox="1">
            <a:spLocks noChangeArrowheads="1"/>
          </p:cNvSpPr>
          <p:nvPr/>
        </p:nvSpPr>
        <p:spPr bwMode="auto">
          <a:xfrm>
            <a:off x="685800" y="1255713"/>
            <a:ext cx="62484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ts val="800"/>
              </a:spcBef>
            </a:pPr>
            <a:r>
              <a:rPr lang="en-US"/>
              <a:t>Dicotylées : (bis-) annuelles</a:t>
            </a:r>
          </a:p>
          <a:p>
            <a:pPr lvl="1" algn="l"/>
            <a:r>
              <a:rPr lang="en-US"/>
              <a:t>- une racine séminale (primaire, </a:t>
            </a:r>
            <a:r>
              <a:rPr lang="ja-JP" altLang="en-US">
                <a:latin typeface="Arial"/>
              </a:rPr>
              <a:t>“</a:t>
            </a:r>
            <a:r>
              <a:rPr lang="en-US"/>
              <a:t>pivot</a:t>
            </a:r>
            <a:r>
              <a:rPr lang="ja-JP" altLang="en-US">
                <a:latin typeface="Arial"/>
              </a:rPr>
              <a:t>”</a:t>
            </a:r>
            <a:r>
              <a:rPr lang="en-US"/>
              <a:t>)</a:t>
            </a:r>
          </a:p>
          <a:p>
            <a:pPr lvl="1" algn="l"/>
            <a:r>
              <a:rPr lang="en-US"/>
              <a:t>- parfois des racines adventives </a:t>
            </a:r>
          </a:p>
          <a:p>
            <a:pPr lvl="1" algn="l"/>
            <a:r>
              <a:rPr lang="en-US"/>
              <a:t>  (ex. pomme de terre, tomate,...)</a:t>
            </a:r>
          </a:p>
          <a:p>
            <a:pPr lvl="1" algn="l"/>
            <a:r>
              <a:rPr lang="en-US"/>
              <a:t>- racines latérales (plusieurs ordres)</a:t>
            </a:r>
          </a:p>
          <a:p>
            <a:pPr lvl="1" algn="l"/>
            <a:r>
              <a:rPr lang="en-US"/>
              <a:t>- possibilité de croissance radiale </a:t>
            </a:r>
            <a:r>
              <a:rPr lang="en-US">
                <a:latin typeface="Symbol" charset="0"/>
              </a:rPr>
              <a:t></a:t>
            </a:r>
            <a:r>
              <a:rPr lang="en-US"/>
              <a:t> forme conique</a:t>
            </a:r>
          </a:p>
        </p:txBody>
      </p:sp>
      <p:pic>
        <p:nvPicPr>
          <p:cNvPr id="819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86200"/>
            <a:ext cx="3810000" cy="193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19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371600"/>
            <a:ext cx="957263"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 Box 3"/>
          <p:cNvSpPr txBox="1">
            <a:spLocks noChangeArrowheads="1"/>
          </p:cNvSpPr>
          <p:nvPr/>
        </p:nvSpPr>
        <p:spPr bwMode="auto">
          <a:xfrm>
            <a:off x="609600" y="304800"/>
            <a:ext cx="5973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Principaux composants du système racinaire</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49156" name="Text Box 4"/>
          <p:cNvSpPr txBox="1">
            <a:spLocks noChangeArrowheads="1"/>
          </p:cNvSpPr>
          <p:nvPr/>
        </p:nvSpPr>
        <p:spPr bwMode="auto">
          <a:xfrm>
            <a:off x="685800" y="1255713"/>
            <a:ext cx="75898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ts val="800"/>
              </a:spcBef>
            </a:pPr>
            <a:r>
              <a:rPr lang="en-US"/>
              <a:t>Dicotylées : pérennes (arbres)</a:t>
            </a:r>
          </a:p>
          <a:p>
            <a:pPr lvl="1" algn="l"/>
            <a:r>
              <a:rPr lang="en-US"/>
              <a:t>- ossature pérenne (plusieurs ordres, macrorhizae </a:t>
            </a:r>
            <a:r>
              <a:rPr lang="en-US">
                <a:latin typeface="Symbol" charset="0"/>
              </a:rPr>
              <a:t></a:t>
            </a:r>
            <a:r>
              <a:rPr lang="en-US"/>
              <a:t> ...)</a:t>
            </a:r>
          </a:p>
          <a:p>
            <a:pPr lvl="1" algn="l"/>
            <a:r>
              <a:rPr lang="en-US"/>
              <a:t>- ossature transitoire (plusieurs ordres, ... </a:t>
            </a:r>
            <a:r>
              <a:rPr lang="en-US">
                <a:latin typeface="Symbol" charset="0"/>
              </a:rPr>
              <a:t></a:t>
            </a:r>
            <a:r>
              <a:rPr lang="en-US"/>
              <a:t> microrhizae)</a:t>
            </a:r>
          </a:p>
          <a:p>
            <a:pPr lvl="1" algn="l"/>
            <a:r>
              <a:rPr lang="en-US"/>
              <a:t>- croissance radiale</a:t>
            </a:r>
          </a:p>
        </p:txBody>
      </p:sp>
      <p:pic>
        <p:nvPicPr>
          <p:cNvPr id="49159" name="Picture 7" descr="Tree without so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76600"/>
            <a:ext cx="34290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CC00"/>
                </a:solidFill>
                <a:miter lim="800000"/>
                <a:headEnd/>
                <a:tailEnd/>
              </a14:hiddenLine>
            </a:ext>
          </a:extLst>
        </p:spPr>
      </p:pic>
      <p:pic>
        <p:nvPicPr>
          <p:cNvPr id="4916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8000"/>
            <a:ext cx="4062413"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Text Box 3"/>
          <p:cNvSpPr txBox="1">
            <a:spLocks noChangeArrowheads="1"/>
          </p:cNvSpPr>
          <p:nvPr/>
        </p:nvSpPr>
        <p:spPr bwMode="auto">
          <a:xfrm>
            <a:off x="609600" y="304800"/>
            <a:ext cx="5973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Principaux composants du système racinaire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55299" name="Text Box 3"/>
          <p:cNvSpPr txBox="1">
            <a:spLocks noChangeArrowheads="1"/>
          </p:cNvSpPr>
          <p:nvPr/>
        </p:nvSpPr>
        <p:spPr bwMode="auto">
          <a:xfrm>
            <a:off x="609600" y="304800"/>
            <a:ext cx="56114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Structures spécialisées: racines protéoides</a:t>
            </a:r>
          </a:p>
        </p:txBody>
      </p:sp>
      <p:sp>
        <p:nvSpPr>
          <p:cNvPr id="55304" name="Text Box 8"/>
          <p:cNvSpPr txBox="1">
            <a:spLocks noChangeArrowheads="1"/>
          </p:cNvSpPr>
          <p:nvPr/>
        </p:nvSpPr>
        <p:spPr bwMode="auto">
          <a:xfrm>
            <a:off x="685800" y="1206500"/>
            <a:ext cx="48768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lnSpc>
                <a:spcPct val="140000"/>
              </a:lnSpc>
            </a:pPr>
            <a:r>
              <a:rPr lang="en-US"/>
              <a:t>- Chez certaines espèces seulement</a:t>
            </a:r>
          </a:p>
          <a:p>
            <a:pPr algn="l">
              <a:lnSpc>
                <a:spcPct val="140000"/>
              </a:lnSpc>
            </a:pPr>
            <a:r>
              <a:rPr lang="en-US"/>
              <a:t>- Localisées et transitoires</a:t>
            </a:r>
          </a:p>
          <a:p>
            <a:pPr algn="l">
              <a:lnSpc>
                <a:spcPct val="140000"/>
              </a:lnSpc>
            </a:pPr>
            <a:r>
              <a:rPr lang="en-US"/>
              <a:t>- Induites par l</a:t>
            </a:r>
            <a:r>
              <a:rPr lang="ja-JP" altLang="en-US">
                <a:latin typeface="Arial"/>
              </a:rPr>
              <a:t>’</a:t>
            </a:r>
            <a:r>
              <a:rPr lang="en-US"/>
              <a:t>environnement</a:t>
            </a:r>
          </a:p>
          <a:p>
            <a:pPr algn="l">
              <a:lnSpc>
                <a:spcPct val="140000"/>
              </a:lnSpc>
            </a:pPr>
            <a:r>
              <a:rPr lang="en-US"/>
              <a:t>- Lieu d</a:t>
            </a:r>
            <a:r>
              <a:rPr lang="ja-JP" altLang="en-US">
                <a:latin typeface="Arial"/>
              </a:rPr>
              <a:t>’</a:t>
            </a:r>
            <a:r>
              <a:rPr lang="en-US"/>
              <a:t>exsudation intense</a:t>
            </a:r>
          </a:p>
        </p:txBody>
      </p:sp>
      <p:pic>
        <p:nvPicPr>
          <p:cNvPr id="553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6563" y="1158875"/>
            <a:ext cx="15906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530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563" y="3635375"/>
            <a:ext cx="1582737"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7411" name="Text Box 3"/>
          <p:cNvSpPr txBox="1">
            <a:spLocks noChangeArrowheads="1"/>
          </p:cNvSpPr>
          <p:nvPr/>
        </p:nvSpPr>
        <p:spPr bwMode="auto">
          <a:xfrm>
            <a:off x="609600" y="304800"/>
            <a:ext cx="59227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 : Production de racines (ordre 0)</a:t>
            </a:r>
          </a:p>
        </p:txBody>
      </p:sp>
      <p:sp>
        <p:nvSpPr>
          <p:cNvPr id="17412" name="Text Box 4"/>
          <p:cNvSpPr txBox="1">
            <a:spLocks noChangeArrowheads="1"/>
          </p:cNvSpPr>
          <p:nvPr/>
        </p:nvSpPr>
        <p:spPr bwMode="auto">
          <a:xfrm>
            <a:off x="652463" y="1204913"/>
            <a:ext cx="48768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Racine(s) séminale(s)</a:t>
            </a:r>
          </a:p>
          <a:p>
            <a:pPr algn="l">
              <a:spcBef>
                <a:spcPts val="800"/>
              </a:spcBef>
            </a:pPr>
            <a:r>
              <a:rPr lang="en-US"/>
              <a:t>- Racines adventives (monocotylées)</a:t>
            </a:r>
          </a:p>
          <a:p>
            <a:pPr lvl="1" algn="l">
              <a:spcBef>
                <a:spcPts val="800"/>
              </a:spcBef>
            </a:pPr>
            <a:r>
              <a:rPr lang="en-US"/>
              <a:t>- au niveau des entre-nœuds</a:t>
            </a:r>
          </a:p>
          <a:p>
            <a:pPr lvl="2" algn="l"/>
            <a:r>
              <a:rPr lang="en-US">
                <a:latin typeface="Symbol" charset="0"/>
              </a:rPr>
              <a:t> </a:t>
            </a:r>
            <a:r>
              <a:rPr lang="en-US"/>
              <a:t>lié à la phyllotaxie</a:t>
            </a:r>
          </a:p>
          <a:p>
            <a:pPr lvl="2" algn="l"/>
            <a:r>
              <a:rPr lang="en-US">
                <a:latin typeface="Symbol" charset="0"/>
              </a:rPr>
              <a:t></a:t>
            </a:r>
            <a:r>
              <a:rPr lang="en-US"/>
              <a:t> arrêt lors de la floraison</a:t>
            </a:r>
          </a:p>
          <a:p>
            <a:pPr lvl="1" algn="l">
              <a:spcBef>
                <a:spcPts val="800"/>
              </a:spcBef>
            </a:pPr>
            <a:r>
              <a:rPr lang="en-US"/>
              <a:t>- nb racines / entre-nœud</a:t>
            </a:r>
          </a:p>
          <a:p>
            <a:pPr lvl="2" algn="l"/>
            <a:r>
              <a:rPr lang="en-US"/>
              <a:t>- lié à la température</a:t>
            </a:r>
          </a:p>
          <a:p>
            <a:pPr lvl="2" algn="l"/>
            <a:r>
              <a:rPr lang="en-US"/>
              <a:t>- lié à la radiation interceptée</a:t>
            </a:r>
          </a:p>
          <a:p>
            <a:pPr lvl="2" algn="l"/>
            <a:r>
              <a:rPr lang="en-US"/>
              <a:t>  (nb ébauches qui s</a:t>
            </a:r>
            <a:r>
              <a:rPr lang="ja-JP" altLang="en-US">
                <a:latin typeface="Arial"/>
              </a:rPr>
              <a:t>’</a:t>
            </a:r>
            <a:r>
              <a:rPr lang="en-US"/>
              <a:t>allongent)</a:t>
            </a:r>
          </a:p>
          <a:p>
            <a:pPr lvl="2" algn="l"/>
            <a:r>
              <a:rPr lang="en-US"/>
              <a:t>- lié à la nutrition azotée</a:t>
            </a:r>
          </a:p>
          <a:p>
            <a:pPr lvl="2" algn="l"/>
            <a:r>
              <a:rPr lang="en-US"/>
              <a:t>- lié à la structure du sol</a:t>
            </a:r>
          </a:p>
          <a:p>
            <a:pPr lvl="1" algn="l"/>
            <a:endParaRPr lang="en-US"/>
          </a:p>
          <a:p>
            <a:pPr algn="l"/>
            <a:r>
              <a:rPr lang="en-US"/>
              <a:t>- Racines latérales (cfr Ramifications)</a:t>
            </a:r>
          </a:p>
          <a:p>
            <a:pPr algn="l"/>
            <a:endParaRPr lang="en-US"/>
          </a:p>
        </p:txBody>
      </p:sp>
      <p:pic>
        <p:nvPicPr>
          <p:cNvPr id="174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300" y="1435100"/>
            <a:ext cx="3619500" cy="486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8435" name="Text Box 3"/>
          <p:cNvSpPr txBox="1">
            <a:spLocks noChangeArrowheads="1"/>
          </p:cNvSpPr>
          <p:nvPr/>
        </p:nvSpPr>
        <p:spPr bwMode="auto">
          <a:xfrm>
            <a:off x="609600" y="304800"/>
            <a:ext cx="4113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II : Croissance axiale</a:t>
            </a:r>
          </a:p>
        </p:txBody>
      </p:sp>
      <p:sp>
        <p:nvSpPr>
          <p:cNvPr id="18436" name="Text Box 4"/>
          <p:cNvSpPr txBox="1">
            <a:spLocks noChangeArrowheads="1"/>
          </p:cNvSpPr>
          <p:nvPr/>
        </p:nvSpPr>
        <p:spPr bwMode="auto">
          <a:xfrm>
            <a:off x="685800" y="1222375"/>
            <a:ext cx="8264525"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Elongation (et division) cellulaires</a:t>
            </a:r>
          </a:p>
          <a:p>
            <a:pPr lvl="1" algn="l"/>
            <a:r>
              <a:rPr lang="en-US"/>
              <a:t>- mécanisme d</a:t>
            </a:r>
            <a:r>
              <a:rPr lang="ja-JP" altLang="en-US">
                <a:latin typeface="Arial"/>
              </a:rPr>
              <a:t>’</a:t>
            </a:r>
            <a:r>
              <a:rPr lang="en-US"/>
              <a:t>élongation</a:t>
            </a:r>
          </a:p>
          <a:p>
            <a:pPr lvl="1" algn="l"/>
            <a:r>
              <a:rPr lang="en-US"/>
              <a:t>- prélèvement local intense</a:t>
            </a:r>
          </a:p>
          <a:p>
            <a:pPr lvl="1" algn="l"/>
            <a:r>
              <a:rPr lang="en-US"/>
              <a:t>- exsudation locale intense</a:t>
            </a:r>
          </a:p>
          <a:p>
            <a:pPr lvl="1" algn="l"/>
            <a:r>
              <a:rPr lang="en-US"/>
              <a:t>- rôles de la coiffe</a:t>
            </a:r>
          </a:p>
          <a:p>
            <a:pPr algn="l"/>
            <a:endParaRPr lang="en-US"/>
          </a:p>
          <a:p>
            <a:pPr algn="l"/>
            <a:endParaRPr lang="en-US"/>
          </a:p>
          <a:p>
            <a:pPr algn="l"/>
            <a:endParaRPr lang="en-US"/>
          </a:p>
          <a:p>
            <a:pPr algn="l"/>
            <a:r>
              <a:rPr lang="en-US"/>
              <a:t>- Relation avec le diamètre</a:t>
            </a:r>
          </a:p>
          <a:p>
            <a:pPr algn="l"/>
            <a:r>
              <a:rPr lang="en-US"/>
              <a:t>  (taille du méristème ?)</a:t>
            </a:r>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648200"/>
            <a:ext cx="3048000" cy="17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43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71600"/>
            <a:ext cx="3082925" cy="400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LupinSOU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92200"/>
            <a:ext cx="132556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68" name="Picture 4" descr="LupinSO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063" y="1081088"/>
            <a:ext cx="13335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69" name="Picture 5" descr="LupinSOU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938" y="1081088"/>
            <a:ext cx="13303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70" name="Picture 6" descr="LupinSOU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6113" y="1092200"/>
            <a:ext cx="1320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sp>
        <p:nvSpPr>
          <p:cNvPr id="36871" name="Text Box 7"/>
          <p:cNvSpPr txBox="1">
            <a:spLocks noChangeArrowheads="1"/>
          </p:cNvSpPr>
          <p:nvPr/>
        </p:nvSpPr>
        <p:spPr bwMode="auto">
          <a:xfrm>
            <a:off x="609600" y="22098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GB"/>
              <a:t>Lupin</a:t>
            </a:r>
          </a:p>
        </p:txBody>
      </p:sp>
      <p:sp>
        <p:nvSpPr>
          <p:cNvPr id="36872" name="Text Box 8"/>
          <p:cNvSpPr txBox="1">
            <a:spLocks noChangeArrowheads="1"/>
          </p:cNvSpPr>
          <p:nvPr/>
        </p:nvSpPr>
        <p:spPr bwMode="auto">
          <a:xfrm>
            <a:off x="609600" y="45720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GB"/>
              <a:t>Maïs</a:t>
            </a:r>
          </a:p>
        </p:txBody>
      </p:sp>
      <p:pic>
        <p:nvPicPr>
          <p:cNvPr id="36873" name="Picture 9" descr="MaizeSOU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5588" y="3630613"/>
            <a:ext cx="131603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74" name="Picture 10" descr="MaizeSOU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5763" y="3651250"/>
            <a:ext cx="132873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75" name="Picture 11" descr="MaizeSOU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8638" y="3651250"/>
            <a:ext cx="133508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pic>
        <p:nvPicPr>
          <p:cNvPr id="36876" name="Picture 12" descr="MaizeSOU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7225" y="3662363"/>
            <a:ext cx="13081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sp>
        <p:nvSpPr>
          <p:cNvPr id="36877" name="Text Box 13"/>
          <p:cNvSpPr txBox="1">
            <a:spLocks noChangeArrowheads="1"/>
          </p:cNvSpPr>
          <p:nvPr/>
        </p:nvSpPr>
        <p:spPr bwMode="auto">
          <a:xfrm>
            <a:off x="1771650" y="3271838"/>
            <a:ext cx="5010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lgn="l" defTabSz="803275">
              <a:defRPr sz="2400">
                <a:solidFill>
                  <a:schemeClr val="tx1"/>
                </a:solidFill>
                <a:latin typeface="Times New Roman" charset="0"/>
                <a:ea typeface="ＭＳ Ｐゴシック" charset="0"/>
              </a:defRPr>
            </a:lvl1pPr>
            <a:lvl2pPr algn="l" defTabSz="803275">
              <a:defRPr sz="2400">
                <a:solidFill>
                  <a:schemeClr val="tx1"/>
                </a:solidFill>
                <a:latin typeface="Times New Roman" charset="0"/>
                <a:ea typeface="ＭＳ Ｐゴシック" charset="0"/>
              </a:defRPr>
            </a:lvl2pPr>
            <a:lvl3pPr algn="l" defTabSz="803275">
              <a:defRPr sz="2400">
                <a:solidFill>
                  <a:schemeClr val="tx1"/>
                </a:solidFill>
                <a:latin typeface="Times New Roman" charset="0"/>
                <a:ea typeface="ＭＳ Ｐゴシック" charset="0"/>
              </a:defRPr>
            </a:lvl3pPr>
            <a:lvl4pPr algn="l" defTabSz="803275">
              <a:defRPr sz="2400">
                <a:solidFill>
                  <a:schemeClr val="tx1"/>
                </a:solidFill>
                <a:latin typeface="Times New Roman" charset="0"/>
                <a:ea typeface="ＭＳ Ｐゴシック" charset="0"/>
              </a:defRPr>
            </a:lvl4pPr>
            <a:lvl5pPr algn="l" defTabSz="803275">
              <a:defRPr sz="2400">
                <a:solidFill>
                  <a:schemeClr val="tx1"/>
                </a:solidFill>
                <a:latin typeface="Times New Roman" charset="0"/>
                <a:ea typeface="ＭＳ Ｐゴシック" charset="0"/>
              </a:defRPr>
            </a:lvl5pPr>
            <a:lvl6pPr defTabSz="803275" eaLnBrk="0" fontAlgn="base" hangingPunct="0">
              <a:spcBef>
                <a:spcPct val="0"/>
              </a:spcBef>
              <a:spcAft>
                <a:spcPct val="0"/>
              </a:spcAft>
              <a:defRPr sz="2400">
                <a:solidFill>
                  <a:schemeClr val="tx1"/>
                </a:solidFill>
                <a:latin typeface="Times New Roman" charset="0"/>
                <a:ea typeface="ＭＳ Ｐゴシック" charset="0"/>
              </a:defRPr>
            </a:lvl6pPr>
            <a:lvl7pPr defTabSz="803275" eaLnBrk="0" fontAlgn="base" hangingPunct="0">
              <a:spcBef>
                <a:spcPct val="0"/>
              </a:spcBef>
              <a:spcAft>
                <a:spcPct val="0"/>
              </a:spcAft>
              <a:defRPr sz="2400">
                <a:solidFill>
                  <a:schemeClr val="tx1"/>
                </a:solidFill>
                <a:latin typeface="Times New Roman" charset="0"/>
                <a:ea typeface="ＭＳ Ｐゴシック" charset="0"/>
              </a:defRPr>
            </a:lvl7pPr>
            <a:lvl8pPr defTabSz="803275" eaLnBrk="0" fontAlgn="base" hangingPunct="0">
              <a:spcBef>
                <a:spcPct val="0"/>
              </a:spcBef>
              <a:spcAft>
                <a:spcPct val="0"/>
              </a:spcAft>
              <a:defRPr sz="2400">
                <a:solidFill>
                  <a:schemeClr val="tx1"/>
                </a:solidFill>
                <a:latin typeface="Times New Roman" charset="0"/>
                <a:ea typeface="ＭＳ Ｐゴシック" charset="0"/>
              </a:defRPr>
            </a:lvl8pPr>
            <a:lvl9pPr defTabSz="803275" eaLnBrk="0" fontAlgn="base" hangingPunct="0">
              <a:spcBef>
                <a:spcPct val="0"/>
              </a:spcBef>
              <a:spcAft>
                <a:spcPct val="0"/>
              </a:spcAft>
              <a:defRPr sz="2400">
                <a:solidFill>
                  <a:schemeClr val="tx1"/>
                </a:solidFill>
                <a:latin typeface="Times New Roman" charset="0"/>
                <a:ea typeface="ＭＳ Ｐゴシック" charset="0"/>
              </a:defRPr>
            </a:lvl9pPr>
          </a:lstStyle>
          <a:p>
            <a:pPr>
              <a:spcBef>
                <a:spcPct val="50000"/>
              </a:spcBef>
            </a:pPr>
            <a:r>
              <a:rPr lang="en-GB" sz="1600" b="1">
                <a:solidFill>
                  <a:srgbClr val="FF9900"/>
                </a:solidFill>
                <a:latin typeface="Humnst777 Lt BT" charset="0"/>
              </a:rPr>
              <a:t>  Jour 1              Jour 2               Jour 3               Jour 4</a:t>
            </a:r>
          </a:p>
        </p:txBody>
      </p:sp>
      <p:sp>
        <p:nvSpPr>
          <p:cNvPr id="36878" name="Text Box 14"/>
          <p:cNvSpPr txBox="1">
            <a:spLocks noChangeArrowheads="1"/>
          </p:cNvSpPr>
          <p:nvPr/>
        </p:nvSpPr>
        <p:spPr bwMode="auto">
          <a:xfrm>
            <a:off x="7104063" y="2266950"/>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t>Sec</a:t>
            </a:r>
          </a:p>
        </p:txBody>
      </p:sp>
      <p:pic>
        <p:nvPicPr>
          <p:cNvPr id="36879" name="Picture 15" descr="ScaleDens"/>
          <p:cNvPicPr>
            <a:picLocks noChangeArrowheads="1"/>
          </p:cNvPicPr>
          <p:nvPr/>
        </p:nvPicPr>
        <p:blipFill>
          <a:blip r:embed="rId10">
            <a:lum bright="10000"/>
            <a:extLst>
              <a:ext uri="{28A0092B-C50C-407E-A947-70E740481C1C}">
                <a14:useLocalDpi xmlns:a14="http://schemas.microsoft.com/office/drawing/2010/main" val="0"/>
              </a:ext>
            </a:extLst>
          </a:blip>
          <a:srcRect/>
          <a:stretch>
            <a:fillRect/>
          </a:stretch>
        </p:blipFill>
        <p:spPr bwMode="auto">
          <a:xfrm>
            <a:off x="7359650" y="2389188"/>
            <a:ext cx="123825"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Text Box 16"/>
          <p:cNvSpPr txBox="1">
            <a:spLocks noChangeArrowheads="1"/>
          </p:cNvSpPr>
          <p:nvPr/>
        </p:nvSpPr>
        <p:spPr bwMode="auto">
          <a:xfrm>
            <a:off x="7389813" y="4273550"/>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GB"/>
              <a:t>Humide</a:t>
            </a:r>
          </a:p>
        </p:txBody>
      </p:sp>
      <p:sp>
        <p:nvSpPr>
          <p:cNvPr id="36881" name="Line 17"/>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36882" name="Text Box 18"/>
          <p:cNvSpPr txBox="1">
            <a:spLocks noChangeArrowheads="1"/>
          </p:cNvSpPr>
          <p:nvPr/>
        </p:nvSpPr>
        <p:spPr bwMode="auto">
          <a:xfrm>
            <a:off x="609600" y="304800"/>
            <a:ext cx="479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Interactions et prélèvement de l'eau</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2468" name="Text Box 4"/>
          <p:cNvSpPr txBox="1">
            <a:spLocks noChangeArrowheads="1"/>
          </p:cNvSpPr>
          <p:nvPr/>
        </p:nvSpPr>
        <p:spPr bwMode="auto">
          <a:xfrm>
            <a:off x="685800" y="1222375"/>
            <a:ext cx="8264525"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En fonction de l</a:t>
            </a:r>
            <a:r>
              <a:rPr lang="ja-JP" altLang="en-US">
                <a:latin typeface="Arial"/>
              </a:rPr>
              <a:t>’</a:t>
            </a:r>
            <a:r>
              <a:rPr lang="en-US"/>
              <a:t>âge de la racine</a:t>
            </a:r>
          </a:p>
          <a:p>
            <a:pPr lvl="1" algn="l"/>
            <a:r>
              <a:rPr lang="en-US"/>
              <a:t>1. Accélération (quelques jours)</a:t>
            </a:r>
          </a:p>
          <a:p>
            <a:pPr lvl="1" algn="l"/>
            <a:r>
              <a:rPr lang="en-US"/>
              <a:t>2. Stable</a:t>
            </a:r>
          </a:p>
          <a:p>
            <a:pPr lvl="1" algn="l"/>
            <a:r>
              <a:rPr lang="en-US"/>
              <a:t>3. Ralentissement</a:t>
            </a:r>
          </a:p>
          <a:p>
            <a:pPr algn="l"/>
            <a:endParaRPr lang="en-US"/>
          </a:p>
          <a:p>
            <a:pPr algn="l"/>
            <a:endParaRPr lang="en-US"/>
          </a:p>
          <a:p>
            <a:pPr algn="l"/>
            <a:r>
              <a:rPr lang="en-US"/>
              <a:t>- Déterminée / indéterminée</a:t>
            </a:r>
          </a:p>
          <a:p>
            <a:pPr lvl="1" algn="l"/>
            <a:r>
              <a:rPr lang="en-US"/>
              <a:t>- fonction du génotype</a:t>
            </a:r>
          </a:p>
          <a:p>
            <a:pPr lvl="1" algn="l"/>
            <a:r>
              <a:rPr lang="en-US"/>
              <a:t>- racines protéoides</a:t>
            </a:r>
          </a:p>
          <a:p>
            <a:pPr algn="l"/>
            <a:endParaRPr lang="en-US"/>
          </a:p>
          <a:p>
            <a:pPr algn="l"/>
            <a:endParaRPr lang="en-US"/>
          </a:p>
        </p:txBody>
      </p:sp>
      <p:pic>
        <p:nvPicPr>
          <p:cNvPr id="624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667000"/>
            <a:ext cx="2206625" cy="319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 Box 3"/>
          <p:cNvSpPr txBox="1">
            <a:spLocks noChangeArrowheads="1"/>
          </p:cNvSpPr>
          <p:nvPr/>
        </p:nvSpPr>
        <p:spPr bwMode="auto">
          <a:xfrm>
            <a:off x="609600" y="304800"/>
            <a:ext cx="4113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II : Croissance axiale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9460" name="Text Box 4"/>
          <p:cNvSpPr txBox="1">
            <a:spLocks noChangeArrowheads="1"/>
          </p:cNvSpPr>
          <p:nvPr/>
        </p:nvSpPr>
        <p:spPr bwMode="auto">
          <a:xfrm>
            <a:off x="685800" y="1222375"/>
            <a:ext cx="8264525" cy="202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Effet de la disponibilité en assimilats (ablations, CO</a:t>
            </a:r>
            <a:r>
              <a:rPr lang="en-US" baseline="-25000"/>
              <a:t>2</a:t>
            </a:r>
            <a:r>
              <a:rPr lang="en-US"/>
              <a:t>)</a:t>
            </a:r>
          </a:p>
          <a:p>
            <a:pPr algn="l">
              <a:spcBef>
                <a:spcPts val="800"/>
              </a:spcBef>
            </a:pPr>
            <a:r>
              <a:rPr lang="en-US"/>
              <a:t>- Effets de l</a:t>
            </a:r>
            <a:r>
              <a:rPr lang="ja-JP" altLang="en-US">
                <a:latin typeface="Arial"/>
              </a:rPr>
              <a:t>’</a:t>
            </a:r>
            <a:r>
              <a:rPr lang="en-US"/>
              <a:t>environnement:</a:t>
            </a:r>
          </a:p>
          <a:p>
            <a:pPr lvl="1" algn="l"/>
            <a:r>
              <a:rPr lang="en-US"/>
              <a:t>- température</a:t>
            </a:r>
          </a:p>
          <a:p>
            <a:pPr lvl="1" algn="l"/>
            <a:r>
              <a:rPr lang="en-US"/>
              <a:t>- disponibilité en O</a:t>
            </a:r>
            <a:r>
              <a:rPr lang="en-US" baseline="-25000"/>
              <a:t>2</a:t>
            </a:r>
            <a:r>
              <a:rPr lang="en-US"/>
              <a:t> (température, aérenchyme et limites)</a:t>
            </a:r>
          </a:p>
          <a:p>
            <a:pPr lvl="1" algn="l"/>
            <a:r>
              <a:rPr lang="en-US"/>
              <a:t>- impédance mécanique</a:t>
            </a:r>
          </a:p>
          <a:p>
            <a:pPr lvl="1" algn="l"/>
            <a:r>
              <a:rPr lang="en-US"/>
              <a:t>- toxicités minérales</a:t>
            </a:r>
          </a:p>
        </p:txBody>
      </p:sp>
      <p:pic>
        <p:nvPicPr>
          <p:cNvPr id="19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3988" y="3446463"/>
            <a:ext cx="4814887" cy="30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 Box 3"/>
          <p:cNvSpPr txBox="1">
            <a:spLocks noChangeArrowheads="1"/>
          </p:cNvSpPr>
          <p:nvPr/>
        </p:nvSpPr>
        <p:spPr bwMode="auto">
          <a:xfrm>
            <a:off x="609600" y="304800"/>
            <a:ext cx="4113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II : Croissance axiale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2531" name="Text Box 3"/>
          <p:cNvSpPr txBox="1">
            <a:spLocks noChangeArrowheads="1"/>
          </p:cNvSpPr>
          <p:nvPr/>
        </p:nvSpPr>
        <p:spPr bwMode="auto">
          <a:xfrm>
            <a:off x="609600" y="304800"/>
            <a:ext cx="52225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III : Croissance directionnelle</a:t>
            </a:r>
          </a:p>
        </p:txBody>
      </p:sp>
      <p:sp>
        <p:nvSpPr>
          <p:cNvPr id="22532" name="Text Box 4"/>
          <p:cNvSpPr txBox="1">
            <a:spLocks noChangeArrowheads="1"/>
          </p:cNvSpPr>
          <p:nvPr/>
        </p:nvSpPr>
        <p:spPr bwMode="auto">
          <a:xfrm>
            <a:off x="685800" y="979488"/>
            <a:ext cx="8264525" cy="2652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Gravitropisme (+, -), plagiotropisme, exotropisme</a:t>
            </a:r>
          </a:p>
          <a:p>
            <a:pPr lvl="1" algn="l">
              <a:lnSpc>
                <a:spcPct val="140000"/>
              </a:lnSpc>
            </a:pPr>
            <a:r>
              <a:rPr lang="en-US"/>
              <a:t>- Fonction du type de racine</a:t>
            </a:r>
          </a:p>
          <a:p>
            <a:pPr lvl="2" algn="l"/>
            <a:r>
              <a:rPr lang="en-US"/>
              <a:t>- monocotylées: surtout le fait des racines principales</a:t>
            </a:r>
          </a:p>
          <a:p>
            <a:pPr lvl="2" algn="l"/>
            <a:r>
              <a:rPr lang="en-US"/>
              <a:t>- dicotylées: surtout le fait de la racine primaire et des racines</a:t>
            </a:r>
          </a:p>
          <a:p>
            <a:pPr lvl="2" algn="l"/>
            <a:r>
              <a:rPr lang="en-US"/>
              <a:t>  latérales de premier ordre</a:t>
            </a:r>
          </a:p>
          <a:p>
            <a:pPr lvl="1" algn="l"/>
            <a:endParaRPr lang="en-US"/>
          </a:p>
          <a:p>
            <a:pPr lvl="1" algn="l"/>
            <a:r>
              <a:rPr lang="en-US"/>
              <a:t>- Effet de l</a:t>
            </a:r>
            <a:r>
              <a:rPr lang="ja-JP" altLang="en-US">
                <a:latin typeface="Arial"/>
              </a:rPr>
              <a:t>’</a:t>
            </a:r>
            <a:r>
              <a:rPr lang="en-US"/>
              <a:t>âge</a:t>
            </a:r>
          </a:p>
          <a:p>
            <a:pPr lvl="2" algn="l"/>
            <a:r>
              <a:rPr lang="en-US"/>
              <a:t>- ex. du maïs</a:t>
            </a: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6438" y="3198813"/>
            <a:ext cx="3390900"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3492" name="Text Box 4"/>
          <p:cNvSpPr txBox="1">
            <a:spLocks noChangeArrowheads="1"/>
          </p:cNvSpPr>
          <p:nvPr/>
        </p:nvSpPr>
        <p:spPr bwMode="auto">
          <a:xfrm>
            <a:off x="685800" y="979488"/>
            <a:ext cx="8264525"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Hydrotropisme - oxytropisme - chimiotropisme</a:t>
            </a:r>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r>
              <a:rPr lang="en-US"/>
              <a:t>- La direction prise par une racine à un endroit/moment donnés est le</a:t>
            </a:r>
          </a:p>
          <a:p>
            <a:pPr algn="l"/>
            <a:r>
              <a:rPr lang="en-US"/>
              <a:t>  résultat de l</a:t>
            </a:r>
            <a:r>
              <a:rPr lang="ja-JP" altLang="en-US">
                <a:latin typeface="Arial"/>
              </a:rPr>
              <a:t>’</a:t>
            </a:r>
            <a:r>
              <a:rPr lang="en-US"/>
              <a:t>intégration des différents tropismes</a:t>
            </a:r>
          </a:p>
        </p:txBody>
      </p:sp>
      <p:pic>
        <p:nvPicPr>
          <p:cNvPr id="634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5003800"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 Box 3"/>
          <p:cNvSpPr txBox="1">
            <a:spLocks noChangeArrowheads="1"/>
          </p:cNvSpPr>
          <p:nvPr/>
        </p:nvSpPr>
        <p:spPr bwMode="auto">
          <a:xfrm>
            <a:off x="609600" y="304800"/>
            <a:ext cx="52225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III : Croissance directionnelle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0483" name="Text Box 3"/>
          <p:cNvSpPr txBox="1">
            <a:spLocks noChangeArrowheads="1"/>
          </p:cNvSpPr>
          <p:nvPr/>
        </p:nvSpPr>
        <p:spPr bwMode="auto">
          <a:xfrm>
            <a:off x="609600" y="304800"/>
            <a:ext cx="366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IV : Ramification</a:t>
            </a:r>
          </a:p>
        </p:txBody>
      </p:sp>
      <p:sp>
        <p:nvSpPr>
          <p:cNvPr id="20484" name="Text Box 4"/>
          <p:cNvSpPr txBox="1">
            <a:spLocks noChangeArrowheads="1"/>
          </p:cNvSpPr>
          <p:nvPr/>
        </p:nvSpPr>
        <p:spPr bwMode="auto">
          <a:xfrm>
            <a:off x="685800" y="979488"/>
            <a:ext cx="4316413" cy="314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Initiation acropète</a:t>
            </a:r>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r>
              <a:rPr lang="en-US"/>
              <a:t>- Stabilité de la durée de </a:t>
            </a:r>
          </a:p>
          <a:p>
            <a:pPr algn="l"/>
            <a:r>
              <a:rPr lang="en-US"/>
              <a:t>  développement des racines latérales</a:t>
            </a:r>
          </a:p>
        </p:txBody>
      </p:sp>
      <p:grpSp>
        <p:nvGrpSpPr>
          <p:cNvPr id="20532" name="Group 52"/>
          <p:cNvGrpSpPr>
            <a:grpSpLocks/>
          </p:cNvGrpSpPr>
          <p:nvPr/>
        </p:nvGrpSpPr>
        <p:grpSpPr bwMode="auto">
          <a:xfrm>
            <a:off x="3805238" y="1238250"/>
            <a:ext cx="4938712" cy="3406775"/>
            <a:chOff x="2397" y="780"/>
            <a:chExt cx="3111" cy="2146"/>
          </a:xfrm>
        </p:grpSpPr>
        <p:sp>
          <p:nvSpPr>
            <p:cNvPr id="20491" name="Freeform 11"/>
            <p:cNvSpPr>
              <a:spLocks/>
            </p:cNvSpPr>
            <p:nvPr/>
          </p:nvSpPr>
          <p:spPr bwMode="auto">
            <a:xfrm>
              <a:off x="3643" y="1049"/>
              <a:ext cx="178" cy="1116"/>
            </a:xfrm>
            <a:custGeom>
              <a:avLst/>
              <a:gdLst>
                <a:gd name="T0" fmla="*/ 0 w 178"/>
                <a:gd name="T1" fmla="*/ 2 h 1116"/>
                <a:gd name="T2" fmla="*/ 0 w 178"/>
                <a:gd name="T3" fmla="*/ 991 h 1116"/>
                <a:gd name="T4" fmla="*/ 94 w 178"/>
                <a:gd name="T5" fmla="*/ 1116 h 1116"/>
                <a:gd name="T6" fmla="*/ 178 w 178"/>
                <a:gd name="T7" fmla="*/ 991 h 1116"/>
                <a:gd name="T8" fmla="*/ 178 w 178"/>
                <a:gd name="T9" fmla="*/ 0 h 1116"/>
              </a:gdLst>
              <a:ahLst/>
              <a:cxnLst>
                <a:cxn ang="0">
                  <a:pos x="T0" y="T1"/>
                </a:cxn>
                <a:cxn ang="0">
                  <a:pos x="T2" y="T3"/>
                </a:cxn>
                <a:cxn ang="0">
                  <a:pos x="T4" y="T5"/>
                </a:cxn>
                <a:cxn ang="0">
                  <a:pos x="T6" y="T7"/>
                </a:cxn>
                <a:cxn ang="0">
                  <a:pos x="T8" y="T9"/>
                </a:cxn>
              </a:cxnLst>
              <a:rect l="0" t="0" r="r" b="b"/>
              <a:pathLst>
                <a:path w="178" h="1116">
                  <a:moveTo>
                    <a:pt x="0" y="2"/>
                  </a:moveTo>
                  <a:lnTo>
                    <a:pt x="0" y="991"/>
                  </a:lnTo>
                  <a:cubicBezTo>
                    <a:pt x="0" y="991"/>
                    <a:pt x="29" y="1111"/>
                    <a:pt x="94" y="1116"/>
                  </a:cubicBezTo>
                  <a:cubicBezTo>
                    <a:pt x="149" y="1116"/>
                    <a:pt x="178" y="991"/>
                    <a:pt x="178" y="991"/>
                  </a:cubicBezTo>
                  <a:lnTo>
                    <a:pt x="178" y="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20492" name="Freeform 12"/>
            <p:cNvSpPr>
              <a:spLocks/>
            </p:cNvSpPr>
            <p:nvPr/>
          </p:nvSpPr>
          <p:spPr bwMode="auto">
            <a:xfrm>
              <a:off x="4488" y="1020"/>
              <a:ext cx="182" cy="1889"/>
            </a:xfrm>
            <a:custGeom>
              <a:avLst/>
              <a:gdLst>
                <a:gd name="T0" fmla="*/ 0 w 182"/>
                <a:gd name="T1" fmla="*/ 5 h 1889"/>
                <a:gd name="T2" fmla="*/ 0 w 182"/>
                <a:gd name="T3" fmla="*/ 1764 h 1889"/>
                <a:gd name="T4" fmla="*/ 94 w 182"/>
                <a:gd name="T5" fmla="*/ 1889 h 1889"/>
                <a:gd name="T6" fmla="*/ 178 w 182"/>
                <a:gd name="T7" fmla="*/ 1764 h 1889"/>
                <a:gd name="T8" fmla="*/ 182 w 182"/>
                <a:gd name="T9" fmla="*/ 0 h 1889"/>
              </a:gdLst>
              <a:ahLst/>
              <a:cxnLst>
                <a:cxn ang="0">
                  <a:pos x="T0" y="T1"/>
                </a:cxn>
                <a:cxn ang="0">
                  <a:pos x="T2" y="T3"/>
                </a:cxn>
                <a:cxn ang="0">
                  <a:pos x="T4" y="T5"/>
                </a:cxn>
                <a:cxn ang="0">
                  <a:pos x="T6" y="T7"/>
                </a:cxn>
                <a:cxn ang="0">
                  <a:pos x="T8" y="T9"/>
                </a:cxn>
              </a:cxnLst>
              <a:rect l="0" t="0" r="r" b="b"/>
              <a:pathLst>
                <a:path w="182" h="1889">
                  <a:moveTo>
                    <a:pt x="0" y="5"/>
                  </a:moveTo>
                  <a:cubicBezTo>
                    <a:pt x="0" y="5"/>
                    <a:pt x="0" y="884"/>
                    <a:pt x="0" y="1764"/>
                  </a:cubicBezTo>
                  <a:cubicBezTo>
                    <a:pt x="19" y="1807"/>
                    <a:pt x="26" y="1884"/>
                    <a:pt x="94" y="1889"/>
                  </a:cubicBezTo>
                  <a:cubicBezTo>
                    <a:pt x="149" y="1889"/>
                    <a:pt x="178" y="1764"/>
                    <a:pt x="178" y="1764"/>
                  </a:cubicBezTo>
                  <a:lnTo>
                    <a:pt x="182" y="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20493" name="Freeform 13"/>
            <p:cNvSpPr>
              <a:spLocks/>
            </p:cNvSpPr>
            <p:nvPr/>
          </p:nvSpPr>
          <p:spPr bwMode="auto">
            <a:xfrm rot="16200000" flipH="1">
              <a:off x="3828" y="1195"/>
              <a:ext cx="48" cy="180"/>
            </a:xfrm>
            <a:custGeom>
              <a:avLst/>
              <a:gdLst>
                <a:gd name="T0" fmla="*/ 0 w 178"/>
                <a:gd name="T1" fmla="*/ 2 h 1116"/>
                <a:gd name="T2" fmla="*/ 0 w 178"/>
                <a:gd name="T3" fmla="*/ 991 h 1116"/>
                <a:gd name="T4" fmla="*/ 94 w 178"/>
                <a:gd name="T5" fmla="*/ 1116 h 1116"/>
                <a:gd name="T6" fmla="*/ 178 w 178"/>
                <a:gd name="T7" fmla="*/ 991 h 1116"/>
                <a:gd name="T8" fmla="*/ 178 w 178"/>
                <a:gd name="T9" fmla="*/ 0 h 1116"/>
              </a:gdLst>
              <a:ahLst/>
              <a:cxnLst>
                <a:cxn ang="0">
                  <a:pos x="T0" y="T1"/>
                </a:cxn>
                <a:cxn ang="0">
                  <a:pos x="T2" y="T3"/>
                </a:cxn>
                <a:cxn ang="0">
                  <a:pos x="T4" y="T5"/>
                </a:cxn>
                <a:cxn ang="0">
                  <a:pos x="T6" y="T7"/>
                </a:cxn>
                <a:cxn ang="0">
                  <a:pos x="T8" y="T9"/>
                </a:cxn>
              </a:cxnLst>
              <a:rect l="0" t="0" r="r" b="b"/>
              <a:pathLst>
                <a:path w="178" h="1116">
                  <a:moveTo>
                    <a:pt x="0" y="2"/>
                  </a:moveTo>
                  <a:lnTo>
                    <a:pt x="0" y="991"/>
                  </a:lnTo>
                  <a:cubicBezTo>
                    <a:pt x="0" y="991"/>
                    <a:pt x="29" y="1111"/>
                    <a:pt x="94" y="1116"/>
                  </a:cubicBezTo>
                  <a:cubicBezTo>
                    <a:pt x="149" y="1116"/>
                    <a:pt x="178" y="991"/>
                    <a:pt x="178" y="991"/>
                  </a:cubicBezTo>
                  <a:lnTo>
                    <a:pt x="178" y="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495" name="Freeform 15"/>
            <p:cNvSpPr>
              <a:spLocks/>
            </p:cNvSpPr>
            <p:nvPr/>
          </p:nvSpPr>
          <p:spPr bwMode="auto">
            <a:xfrm>
              <a:off x="4634" y="1258"/>
              <a:ext cx="837" cy="54"/>
            </a:xfrm>
            <a:custGeom>
              <a:avLst/>
              <a:gdLst>
                <a:gd name="T0" fmla="*/ 0 w 837"/>
                <a:gd name="T1" fmla="*/ 0 h 54"/>
                <a:gd name="T2" fmla="*/ 714 w 837"/>
                <a:gd name="T3" fmla="*/ 0 h 54"/>
                <a:gd name="T4" fmla="*/ 804 w 837"/>
                <a:gd name="T5" fmla="*/ 0 h 54"/>
                <a:gd name="T6" fmla="*/ 837 w 837"/>
                <a:gd name="T7" fmla="*/ 30 h 54"/>
                <a:gd name="T8" fmla="*/ 807 w 837"/>
                <a:gd name="T9" fmla="*/ 54 h 54"/>
                <a:gd name="T10" fmla="*/ 713 w 837"/>
                <a:gd name="T11" fmla="*/ 54 h 54"/>
                <a:gd name="T12" fmla="*/ 0 w 837"/>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7" h="54">
                  <a:moveTo>
                    <a:pt x="0" y="0"/>
                  </a:moveTo>
                  <a:lnTo>
                    <a:pt x="714" y="0"/>
                  </a:lnTo>
                  <a:cubicBezTo>
                    <a:pt x="714" y="0"/>
                    <a:pt x="759" y="0"/>
                    <a:pt x="804" y="0"/>
                  </a:cubicBezTo>
                  <a:cubicBezTo>
                    <a:pt x="831" y="7"/>
                    <a:pt x="837" y="30"/>
                    <a:pt x="837" y="30"/>
                  </a:cubicBezTo>
                  <a:cubicBezTo>
                    <a:pt x="837" y="30"/>
                    <a:pt x="831" y="49"/>
                    <a:pt x="807" y="54"/>
                  </a:cubicBezTo>
                  <a:cubicBezTo>
                    <a:pt x="760" y="54"/>
                    <a:pt x="713" y="54"/>
                    <a:pt x="713" y="54"/>
                  </a:cubicBezTo>
                  <a:lnTo>
                    <a:pt x="0" y="54"/>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20496" name="Freeform 16"/>
            <p:cNvSpPr>
              <a:spLocks/>
            </p:cNvSpPr>
            <p:nvPr/>
          </p:nvSpPr>
          <p:spPr bwMode="auto">
            <a:xfrm>
              <a:off x="4631" y="1544"/>
              <a:ext cx="409" cy="31"/>
            </a:xfrm>
            <a:custGeom>
              <a:avLst/>
              <a:gdLst>
                <a:gd name="T0" fmla="*/ 3 w 409"/>
                <a:gd name="T1" fmla="*/ 2 h 31"/>
                <a:gd name="T2" fmla="*/ 292 w 409"/>
                <a:gd name="T3" fmla="*/ 2 h 31"/>
                <a:gd name="T4" fmla="*/ 382 w 409"/>
                <a:gd name="T5" fmla="*/ 2 h 31"/>
                <a:gd name="T6" fmla="*/ 403 w 409"/>
                <a:gd name="T7" fmla="*/ 17 h 31"/>
                <a:gd name="T8" fmla="*/ 385 w 409"/>
                <a:gd name="T9" fmla="*/ 31 h 31"/>
                <a:gd name="T10" fmla="*/ 291 w 409"/>
                <a:gd name="T11" fmla="*/ 31 h 31"/>
                <a:gd name="T12" fmla="*/ 0 w 409"/>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409" h="31">
                  <a:moveTo>
                    <a:pt x="3" y="2"/>
                  </a:moveTo>
                  <a:lnTo>
                    <a:pt x="292" y="2"/>
                  </a:lnTo>
                  <a:cubicBezTo>
                    <a:pt x="355" y="2"/>
                    <a:pt x="364" y="0"/>
                    <a:pt x="382" y="2"/>
                  </a:cubicBezTo>
                  <a:cubicBezTo>
                    <a:pt x="409" y="6"/>
                    <a:pt x="406" y="15"/>
                    <a:pt x="403" y="17"/>
                  </a:cubicBezTo>
                  <a:cubicBezTo>
                    <a:pt x="403" y="17"/>
                    <a:pt x="409" y="28"/>
                    <a:pt x="385" y="31"/>
                  </a:cubicBezTo>
                  <a:cubicBezTo>
                    <a:pt x="338" y="31"/>
                    <a:pt x="291" y="31"/>
                    <a:pt x="291" y="31"/>
                  </a:cubicBezTo>
                  <a:lnTo>
                    <a:pt x="0" y="3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498" name="Freeform 18"/>
            <p:cNvSpPr>
              <a:spLocks/>
            </p:cNvSpPr>
            <p:nvPr/>
          </p:nvSpPr>
          <p:spPr bwMode="auto">
            <a:xfrm>
              <a:off x="4628" y="1750"/>
              <a:ext cx="218" cy="31"/>
            </a:xfrm>
            <a:custGeom>
              <a:avLst/>
              <a:gdLst>
                <a:gd name="T0" fmla="*/ 6 w 218"/>
                <a:gd name="T1" fmla="*/ 2 h 31"/>
                <a:gd name="T2" fmla="*/ 101 w 218"/>
                <a:gd name="T3" fmla="*/ 2 h 31"/>
                <a:gd name="T4" fmla="*/ 191 w 218"/>
                <a:gd name="T5" fmla="*/ 2 h 31"/>
                <a:gd name="T6" fmla="*/ 212 w 218"/>
                <a:gd name="T7" fmla="*/ 17 h 31"/>
                <a:gd name="T8" fmla="*/ 194 w 218"/>
                <a:gd name="T9" fmla="*/ 31 h 31"/>
                <a:gd name="T10" fmla="*/ 100 w 218"/>
                <a:gd name="T11" fmla="*/ 31 h 31"/>
                <a:gd name="T12" fmla="*/ 0 w 21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218" h="31">
                  <a:moveTo>
                    <a:pt x="6" y="2"/>
                  </a:moveTo>
                  <a:lnTo>
                    <a:pt x="101" y="2"/>
                  </a:lnTo>
                  <a:cubicBezTo>
                    <a:pt x="132" y="2"/>
                    <a:pt x="173" y="0"/>
                    <a:pt x="191" y="2"/>
                  </a:cubicBezTo>
                  <a:cubicBezTo>
                    <a:pt x="218" y="6"/>
                    <a:pt x="215" y="15"/>
                    <a:pt x="212" y="17"/>
                  </a:cubicBezTo>
                  <a:cubicBezTo>
                    <a:pt x="212" y="17"/>
                    <a:pt x="218" y="28"/>
                    <a:pt x="194" y="31"/>
                  </a:cubicBezTo>
                  <a:cubicBezTo>
                    <a:pt x="147" y="31"/>
                    <a:pt x="100" y="31"/>
                    <a:pt x="100" y="31"/>
                  </a:cubicBezTo>
                  <a:lnTo>
                    <a:pt x="0" y="31"/>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499" name="Freeform 19"/>
            <p:cNvSpPr>
              <a:spLocks/>
            </p:cNvSpPr>
            <p:nvPr/>
          </p:nvSpPr>
          <p:spPr bwMode="auto">
            <a:xfrm>
              <a:off x="4620" y="2066"/>
              <a:ext cx="172" cy="31"/>
            </a:xfrm>
            <a:custGeom>
              <a:avLst/>
              <a:gdLst>
                <a:gd name="T0" fmla="*/ 2 w 172"/>
                <a:gd name="T1" fmla="*/ 2 h 31"/>
                <a:gd name="T2" fmla="*/ 55 w 172"/>
                <a:gd name="T3" fmla="*/ 2 h 31"/>
                <a:gd name="T4" fmla="*/ 145 w 172"/>
                <a:gd name="T5" fmla="*/ 2 h 31"/>
                <a:gd name="T6" fmla="*/ 166 w 172"/>
                <a:gd name="T7" fmla="*/ 17 h 31"/>
                <a:gd name="T8" fmla="*/ 148 w 172"/>
                <a:gd name="T9" fmla="*/ 31 h 31"/>
                <a:gd name="T10" fmla="*/ 54 w 172"/>
                <a:gd name="T11" fmla="*/ 31 h 31"/>
                <a:gd name="T12" fmla="*/ 0 w 172"/>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72" h="31">
                  <a:moveTo>
                    <a:pt x="2" y="2"/>
                  </a:moveTo>
                  <a:lnTo>
                    <a:pt x="55" y="2"/>
                  </a:lnTo>
                  <a:cubicBezTo>
                    <a:pt x="79" y="2"/>
                    <a:pt x="127" y="0"/>
                    <a:pt x="145" y="2"/>
                  </a:cubicBezTo>
                  <a:cubicBezTo>
                    <a:pt x="172" y="6"/>
                    <a:pt x="169" y="15"/>
                    <a:pt x="166" y="17"/>
                  </a:cubicBezTo>
                  <a:cubicBezTo>
                    <a:pt x="166" y="17"/>
                    <a:pt x="172" y="28"/>
                    <a:pt x="148" y="31"/>
                  </a:cubicBezTo>
                  <a:cubicBezTo>
                    <a:pt x="101" y="31"/>
                    <a:pt x="54" y="31"/>
                    <a:pt x="54" y="31"/>
                  </a:cubicBezTo>
                  <a:lnTo>
                    <a:pt x="0" y="3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0" name="Freeform 20"/>
            <p:cNvSpPr>
              <a:spLocks/>
            </p:cNvSpPr>
            <p:nvPr/>
          </p:nvSpPr>
          <p:spPr bwMode="auto">
            <a:xfrm>
              <a:off x="4595" y="2282"/>
              <a:ext cx="118" cy="31"/>
            </a:xfrm>
            <a:custGeom>
              <a:avLst/>
              <a:gdLst>
                <a:gd name="T0" fmla="*/ 1 w 118"/>
                <a:gd name="T1" fmla="*/ 2 h 31"/>
                <a:gd name="T2" fmla="*/ 91 w 118"/>
                <a:gd name="T3" fmla="*/ 2 h 31"/>
                <a:gd name="T4" fmla="*/ 112 w 118"/>
                <a:gd name="T5" fmla="*/ 17 h 31"/>
                <a:gd name="T6" fmla="*/ 94 w 118"/>
                <a:gd name="T7" fmla="*/ 31 h 31"/>
                <a:gd name="T8" fmla="*/ 0 w 118"/>
                <a:gd name="T9" fmla="*/ 31 h 31"/>
              </a:gdLst>
              <a:ahLst/>
              <a:cxnLst>
                <a:cxn ang="0">
                  <a:pos x="T0" y="T1"/>
                </a:cxn>
                <a:cxn ang="0">
                  <a:pos x="T2" y="T3"/>
                </a:cxn>
                <a:cxn ang="0">
                  <a:pos x="T4" y="T5"/>
                </a:cxn>
                <a:cxn ang="0">
                  <a:pos x="T6" y="T7"/>
                </a:cxn>
                <a:cxn ang="0">
                  <a:pos x="T8" y="T9"/>
                </a:cxn>
              </a:cxnLst>
              <a:rect l="0" t="0" r="r" b="b"/>
              <a:pathLst>
                <a:path w="118" h="31">
                  <a:moveTo>
                    <a:pt x="1" y="2"/>
                  </a:moveTo>
                  <a:cubicBezTo>
                    <a:pt x="16" y="2"/>
                    <a:pt x="73" y="0"/>
                    <a:pt x="91" y="2"/>
                  </a:cubicBezTo>
                  <a:cubicBezTo>
                    <a:pt x="118" y="6"/>
                    <a:pt x="115" y="15"/>
                    <a:pt x="112" y="17"/>
                  </a:cubicBezTo>
                  <a:cubicBezTo>
                    <a:pt x="112" y="17"/>
                    <a:pt x="118" y="28"/>
                    <a:pt x="94" y="31"/>
                  </a:cubicBezTo>
                  <a:cubicBezTo>
                    <a:pt x="47" y="31"/>
                    <a:pt x="16" y="31"/>
                    <a:pt x="0" y="31"/>
                  </a:cubicBez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1" name="Freeform 21"/>
            <p:cNvSpPr>
              <a:spLocks/>
            </p:cNvSpPr>
            <p:nvPr/>
          </p:nvSpPr>
          <p:spPr bwMode="auto">
            <a:xfrm>
              <a:off x="4328" y="1988"/>
              <a:ext cx="186" cy="31"/>
            </a:xfrm>
            <a:custGeom>
              <a:avLst/>
              <a:gdLst>
                <a:gd name="T0" fmla="*/ 184 w 186"/>
                <a:gd name="T1" fmla="*/ 2 h 31"/>
                <a:gd name="T2" fmla="*/ 117 w 186"/>
                <a:gd name="T3" fmla="*/ 2 h 31"/>
                <a:gd name="T4" fmla="*/ 27 w 186"/>
                <a:gd name="T5" fmla="*/ 2 h 31"/>
                <a:gd name="T6" fmla="*/ 6 w 186"/>
                <a:gd name="T7" fmla="*/ 17 h 31"/>
                <a:gd name="T8" fmla="*/ 24 w 186"/>
                <a:gd name="T9" fmla="*/ 31 h 31"/>
                <a:gd name="T10" fmla="*/ 118 w 186"/>
                <a:gd name="T11" fmla="*/ 31 h 31"/>
                <a:gd name="T12" fmla="*/ 186 w 186"/>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186" h="31">
                  <a:moveTo>
                    <a:pt x="184" y="2"/>
                  </a:moveTo>
                  <a:lnTo>
                    <a:pt x="117" y="2"/>
                  </a:lnTo>
                  <a:cubicBezTo>
                    <a:pt x="91" y="2"/>
                    <a:pt x="45" y="0"/>
                    <a:pt x="27" y="2"/>
                  </a:cubicBezTo>
                  <a:cubicBezTo>
                    <a:pt x="0" y="6"/>
                    <a:pt x="3" y="15"/>
                    <a:pt x="6" y="17"/>
                  </a:cubicBezTo>
                  <a:cubicBezTo>
                    <a:pt x="6" y="17"/>
                    <a:pt x="0" y="28"/>
                    <a:pt x="24" y="31"/>
                  </a:cubicBezTo>
                  <a:cubicBezTo>
                    <a:pt x="71" y="31"/>
                    <a:pt x="118" y="31"/>
                    <a:pt x="118" y="31"/>
                  </a:cubicBezTo>
                  <a:lnTo>
                    <a:pt x="186" y="3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2" name="Freeform 22"/>
            <p:cNvSpPr>
              <a:spLocks/>
            </p:cNvSpPr>
            <p:nvPr/>
          </p:nvSpPr>
          <p:spPr bwMode="auto">
            <a:xfrm flipH="1">
              <a:off x="4080" y="1409"/>
              <a:ext cx="409" cy="31"/>
            </a:xfrm>
            <a:custGeom>
              <a:avLst/>
              <a:gdLst>
                <a:gd name="T0" fmla="*/ 3 w 409"/>
                <a:gd name="T1" fmla="*/ 2 h 31"/>
                <a:gd name="T2" fmla="*/ 292 w 409"/>
                <a:gd name="T3" fmla="*/ 2 h 31"/>
                <a:gd name="T4" fmla="*/ 382 w 409"/>
                <a:gd name="T5" fmla="*/ 2 h 31"/>
                <a:gd name="T6" fmla="*/ 403 w 409"/>
                <a:gd name="T7" fmla="*/ 17 h 31"/>
                <a:gd name="T8" fmla="*/ 385 w 409"/>
                <a:gd name="T9" fmla="*/ 31 h 31"/>
                <a:gd name="T10" fmla="*/ 291 w 409"/>
                <a:gd name="T11" fmla="*/ 31 h 31"/>
                <a:gd name="T12" fmla="*/ 0 w 409"/>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409" h="31">
                  <a:moveTo>
                    <a:pt x="3" y="2"/>
                  </a:moveTo>
                  <a:lnTo>
                    <a:pt x="292" y="2"/>
                  </a:lnTo>
                  <a:cubicBezTo>
                    <a:pt x="355" y="2"/>
                    <a:pt x="364" y="0"/>
                    <a:pt x="382" y="2"/>
                  </a:cubicBezTo>
                  <a:cubicBezTo>
                    <a:pt x="409" y="6"/>
                    <a:pt x="406" y="15"/>
                    <a:pt x="403" y="17"/>
                  </a:cubicBezTo>
                  <a:cubicBezTo>
                    <a:pt x="403" y="17"/>
                    <a:pt x="409" y="28"/>
                    <a:pt x="385" y="31"/>
                  </a:cubicBezTo>
                  <a:cubicBezTo>
                    <a:pt x="338" y="31"/>
                    <a:pt x="291" y="31"/>
                    <a:pt x="291" y="31"/>
                  </a:cubicBezTo>
                  <a:lnTo>
                    <a:pt x="0" y="30"/>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3" name="Freeform 23"/>
            <p:cNvSpPr>
              <a:spLocks/>
            </p:cNvSpPr>
            <p:nvPr/>
          </p:nvSpPr>
          <p:spPr bwMode="auto">
            <a:xfrm>
              <a:off x="3474" y="1120"/>
              <a:ext cx="198" cy="31"/>
            </a:xfrm>
            <a:custGeom>
              <a:avLst/>
              <a:gdLst>
                <a:gd name="T0" fmla="*/ 198 w 198"/>
                <a:gd name="T1" fmla="*/ 2 h 31"/>
                <a:gd name="T2" fmla="*/ 117 w 198"/>
                <a:gd name="T3" fmla="*/ 2 h 31"/>
                <a:gd name="T4" fmla="*/ 27 w 198"/>
                <a:gd name="T5" fmla="*/ 2 h 31"/>
                <a:gd name="T6" fmla="*/ 6 w 198"/>
                <a:gd name="T7" fmla="*/ 17 h 31"/>
                <a:gd name="T8" fmla="*/ 24 w 198"/>
                <a:gd name="T9" fmla="*/ 31 h 31"/>
                <a:gd name="T10" fmla="*/ 118 w 198"/>
                <a:gd name="T11" fmla="*/ 31 h 31"/>
                <a:gd name="T12" fmla="*/ 196 w 19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98" h="31">
                  <a:moveTo>
                    <a:pt x="198" y="2"/>
                  </a:moveTo>
                  <a:lnTo>
                    <a:pt x="117" y="2"/>
                  </a:lnTo>
                  <a:cubicBezTo>
                    <a:pt x="89" y="2"/>
                    <a:pt x="45" y="0"/>
                    <a:pt x="27" y="2"/>
                  </a:cubicBezTo>
                  <a:cubicBezTo>
                    <a:pt x="0" y="6"/>
                    <a:pt x="3" y="15"/>
                    <a:pt x="6" y="17"/>
                  </a:cubicBezTo>
                  <a:cubicBezTo>
                    <a:pt x="6" y="17"/>
                    <a:pt x="0" y="28"/>
                    <a:pt x="24" y="31"/>
                  </a:cubicBezTo>
                  <a:cubicBezTo>
                    <a:pt x="71" y="31"/>
                    <a:pt x="118" y="31"/>
                    <a:pt x="118" y="31"/>
                  </a:cubicBezTo>
                  <a:lnTo>
                    <a:pt x="196" y="31"/>
                  </a:ln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4" name="Freeform 24"/>
            <p:cNvSpPr>
              <a:spLocks/>
            </p:cNvSpPr>
            <p:nvPr/>
          </p:nvSpPr>
          <p:spPr bwMode="auto">
            <a:xfrm>
              <a:off x="3576" y="1408"/>
              <a:ext cx="118" cy="31"/>
            </a:xfrm>
            <a:custGeom>
              <a:avLst/>
              <a:gdLst>
                <a:gd name="T0" fmla="*/ 117 w 118"/>
                <a:gd name="T1" fmla="*/ 2 h 31"/>
                <a:gd name="T2" fmla="*/ 27 w 118"/>
                <a:gd name="T3" fmla="*/ 2 h 31"/>
                <a:gd name="T4" fmla="*/ 6 w 118"/>
                <a:gd name="T5" fmla="*/ 17 h 31"/>
                <a:gd name="T6" fmla="*/ 24 w 118"/>
                <a:gd name="T7" fmla="*/ 31 h 31"/>
                <a:gd name="T8" fmla="*/ 118 w 118"/>
                <a:gd name="T9" fmla="*/ 31 h 31"/>
              </a:gdLst>
              <a:ahLst/>
              <a:cxnLst>
                <a:cxn ang="0">
                  <a:pos x="T0" y="T1"/>
                </a:cxn>
                <a:cxn ang="0">
                  <a:pos x="T2" y="T3"/>
                </a:cxn>
                <a:cxn ang="0">
                  <a:pos x="T4" y="T5"/>
                </a:cxn>
                <a:cxn ang="0">
                  <a:pos x="T6" y="T7"/>
                </a:cxn>
                <a:cxn ang="0">
                  <a:pos x="T8" y="T9"/>
                </a:cxn>
              </a:cxnLst>
              <a:rect l="0" t="0" r="r" b="b"/>
              <a:pathLst>
                <a:path w="118" h="31">
                  <a:moveTo>
                    <a:pt x="117" y="2"/>
                  </a:moveTo>
                  <a:cubicBezTo>
                    <a:pt x="102" y="2"/>
                    <a:pt x="45" y="0"/>
                    <a:pt x="27" y="2"/>
                  </a:cubicBezTo>
                  <a:cubicBezTo>
                    <a:pt x="0" y="6"/>
                    <a:pt x="3" y="15"/>
                    <a:pt x="6" y="17"/>
                  </a:cubicBezTo>
                  <a:cubicBezTo>
                    <a:pt x="6" y="17"/>
                    <a:pt x="0" y="28"/>
                    <a:pt x="24" y="31"/>
                  </a:cubicBezTo>
                  <a:cubicBezTo>
                    <a:pt x="71" y="31"/>
                    <a:pt x="102" y="31"/>
                    <a:pt x="118" y="31"/>
                  </a:cubicBez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5" name="Freeform 25"/>
            <p:cNvSpPr>
              <a:spLocks/>
            </p:cNvSpPr>
            <p:nvPr/>
          </p:nvSpPr>
          <p:spPr bwMode="auto">
            <a:xfrm>
              <a:off x="3764" y="1539"/>
              <a:ext cx="118" cy="31"/>
            </a:xfrm>
            <a:custGeom>
              <a:avLst/>
              <a:gdLst>
                <a:gd name="T0" fmla="*/ 1 w 118"/>
                <a:gd name="T1" fmla="*/ 2 h 31"/>
                <a:gd name="T2" fmla="*/ 91 w 118"/>
                <a:gd name="T3" fmla="*/ 2 h 31"/>
                <a:gd name="T4" fmla="*/ 112 w 118"/>
                <a:gd name="T5" fmla="*/ 17 h 31"/>
                <a:gd name="T6" fmla="*/ 94 w 118"/>
                <a:gd name="T7" fmla="*/ 31 h 31"/>
                <a:gd name="T8" fmla="*/ 0 w 118"/>
                <a:gd name="T9" fmla="*/ 31 h 31"/>
              </a:gdLst>
              <a:ahLst/>
              <a:cxnLst>
                <a:cxn ang="0">
                  <a:pos x="T0" y="T1"/>
                </a:cxn>
                <a:cxn ang="0">
                  <a:pos x="T2" y="T3"/>
                </a:cxn>
                <a:cxn ang="0">
                  <a:pos x="T4" y="T5"/>
                </a:cxn>
                <a:cxn ang="0">
                  <a:pos x="T6" y="T7"/>
                </a:cxn>
                <a:cxn ang="0">
                  <a:pos x="T8" y="T9"/>
                </a:cxn>
              </a:cxnLst>
              <a:rect l="0" t="0" r="r" b="b"/>
              <a:pathLst>
                <a:path w="118" h="31">
                  <a:moveTo>
                    <a:pt x="1" y="2"/>
                  </a:moveTo>
                  <a:cubicBezTo>
                    <a:pt x="16" y="2"/>
                    <a:pt x="73" y="0"/>
                    <a:pt x="91" y="2"/>
                  </a:cubicBezTo>
                  <a:cubicBezTo>
                    <a:pt x="118" y="6"/>
                    <a:pt x="115" y="15"/>
                    <a:pt x="112" y="17"/>
                  </a:cubicBezTo>
                  <a:cubicBezTo>
                    <a:pt x="112" y="17"/>
                    <a:pt x="118" y="28"/>
                    <a:pt x="94" y="31"/>
                  </a:cubicBezTo>
                  <a:cubicBezTo>
                    <a:pt x="47" y="31"/>
                    <a:pt x="16" y="31"/>
                    <a:pt x="0" y="31"/>
                  </a:cubicBezTo>
                </a:path>
              </a:pathLst>
            </a:custGeom>
            <a:solidFill>
              <a:schemeClr val="folHlink"/>
            </a:solidFill>
            <a:ln w="9525" cap="flat" cmpd="sng">
              <a:solidFill>
                <a:schemeClr val="tx1"/>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fr-FR"/>
            </a:p>
          </p:txBody>
        </p:sp>
        <p:sp>
          <p:nvSpPr>
            <p:cNvPr id="20506" name="Text Box 26"/>
            <p:cNvSpPr txBox="1">
              <a:spLocks noChangeArrowheads="1"/>
            </p:cNvSpPr>
            <p:nvPr/>
          </p:nvSpPr>
          <p:spPr bwMode="auto">
            <a:xfrm>
              <a:off x="3466" y="786"/>
              <a:ext cx="50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Temps t</a:t>
              </a:r>
              <a:r>
                <a:rPr lang="en-US" sz="1200" baseline="-25000"/>
                <a:t>ini</a:t>
              </a:r>
              <a:endParaRPr lang="en-US" sz="1200"/>
            </a:p>
          </p:txBody>
        </p:sp>
        <p:sp>
          <p:nvSpPr>
            <p:cNvPr id="20509" name="Text Box 29"/>
            <p:cNvSpPr txBox="1">
              <a:spLocks noChangeArrowheads="1"/>
            </p:cNvSpPr>
            <p:nvPr/>
          </p:nvSpPr>
          <p:spPr bwMode="auto">
            <a:xfrm>
              <a:off x="4376" y="780"/>
              <a:ext cx="44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Temps t</a:t>
              </a:r>
            </a:p>
          </p:txBody>
        </p:sp>
        <p:sp>
          <p:nvSpPr>
            <p:cNvPr id="20510" name="Text Box 30"/>
            <p:cNvSpPr txBox="1">
              <a:spLocks noChangeArrowheads="1"/>
            </p:cNvSpPr>
            <p:nvPr/>
          </p:nvSpPr>
          <p:spPr bwMode="auto">
            <a:xfrm>
              <a:off x="2397" y="1714"/>
              <a:ext cx="10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Racine latérale k ayant</a:t>
              </a:r>
            </a:p>
            <a:p>
              <a:r>
                <a:rPr lang="en-US" sz="1200"/>
                <a:t>émergé à t</a:t>
              </a:r>
              <a:r>
                <a:rPr lang="en-US" sz="1200" baseline="-25000"/>
                <a:t>ini</a:t>
              </a:r>
              <a:r>
                <a:rPr lang="en-US" sz="1200"/>
                <a:t> : L</a:t>
              </a:r>
              <a:r>
                <a:rPr lang="en-US" sz="1200" baseline="-25000"/>
                <a:t>k</a:t>
              </a:r>
              <a:r>
                <a:rPr lang="en-US" sz="1200"/>
                <a:t>(t</a:t>
              </a:r>
              <a:r>
                <a:rPr lang="en-US" sz="1200" baseline="-25000"/>
                <a:t>ini</a:t>
              </a:r>
              <a:r>
                <a:rPr lang="en-US" sz="1200"/>
                <a:t>)=0</a:t>
              </a:r>
            </a:p>
          </p:txBody>
        </p:sp>
        <p:sp>
          <p:nvSpPr>
            <p:cNvPr id="20511" name="Text Box 31"/>
            <p:cNvSpPr txBox="1">
              <a:spLocks noChangeArrowheads="1"/>
            </p:cNvSpPr>
            <p:nvPr/>
          </p:nvSpPr>
          <p:spPr bwMode="auto">
            <a:xfrm>
              <a:off x="4740" y="1357"/>
              <a:ext cx="27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L</a:t>
              </a:r>
              <a:r>
                <a:rPr lang="en-US" sz="1200" baseline="-25000"/>
                <a:t>k</a:t>
              </a:r>
              <a:r>
                <a:rPr lang="en-US" sz="1200"/>
                <a:t>(t)</a:t>
              </a:r>
            </a:p>
          </p:txBody>
        </p:sp>
        <p:sp>
          <p:nvSpPr>
            <p:cNvPr id="20512" name="Text Box 32"/>
            <p:cNvSpPr txBox="1">
              <a:spLocks noChangeArrowheads="1"/>
            </p:cNvSpPr>
            <p:nvPr/>
          </p:nvSpPr>
          <p:spPr bwMode="auto">
            <a:xfrm>
              <a:off x="3880" y="1734"/>
              <a:ext cx="49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LAUZ(t</a:t>
              </a:r>
              <a:r>
                <a:rPr lang="en-US" sz="1200" baseline="-25000"/>
                <a:t>ini</a:t>
              </a:r>
              <a:r>
                <a:rPr lang="en-US" sz="1200"/>
                <a:t>)</a:t>
              </a:r>
            </a:p>
          </p:txBody>
        </p:sp>
        <p:sp>
          <p:nvSpPr>
            <p:cNvPr id="20513" name="Text Box 33"/>
            <p:cNvSpPr txBox="1">
              <a:spLocks noChangeArrowheads="1"/>
            </p:cNvSpPr>
            <p:nvPr/>
          </p:nvSpPr>
          <p:spPr bwMode="auto">
            <a:xfrm>
              <a:off x="4693" y="2586"/>
              <a:ext cx="42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LAUZ(t)</a:t>
              </a:r>
            </a:p>
          </p:txBody>
        </p:sp>
        <p:sp>
          <p:nvSpPr>
            <p:cNvPr id="20514" name="Text Box 34"/>
            <p:cNvSpPr txBox="1">
              <a:spLocks noChangeArrowheads="1"/>
            </p:cNvSpPr>
            <p:nvPr/>
          </p:nvSpPr>
          <p:spPr bwMode="auto">
            <a:xfrm>
              <a:off x="4726" y="1829"/>
              <a:ext cx="375"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t>D1R(t)</a:t>
              </a:r>
            </a:p>
          </p:txBody>
        </p:sp>
        <p:sp>
          <p:nvSpPr>
            <p:cNvPr id="20515" name="Text Box 35"/>
            <p:cNvSpPr txBox="1">
              <a:spLocks noChangeArrowheads="1"/>
            </p:cNvSpPr>
            <p:nvPr/>
          </p:nvSpPr>
          <p:spPr bwMode="auto">
            <a:xfrm>
              <a:off x="4102" y="2411"/>
              <a:ext cx="28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sym typeface="Symbol" charset="0"/>
                </a:rPr>
                <a:t>l</a:t>
              </a:r>
              <a:r>
                <a:rPr lang="en-US" sz="1200"/>
                <a:t>(t)</a:t>
              </a:r>
            </a:p>
          </p:txBody>
        </p:sp>
        <p:sp>
          <p:nvSpPr>
            <p:cNvPr id="20517" name="Text Box 37"/>
            <p:cNvSpPr txBox="1">
              <a:spLocks noChangeArrowheads="1"/>
            </p:cNvSpPr>
            <p:nvPr/>
          </p:nvSpPr>
          <p:spPr bwMode="auto">
            <a:xfrm>
              <a:off x="5137" y="2134"/>
              <a:ext cx="371"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r>
                <a:rPr lang="en-US" sz="1200">
                  <a:sym typeface="Symbol" charset="0"/>
                </a:rPr>
                <a:t>Dap</a:t>
              </a:r>
              <a:r>
                <a:rPr lang="en-US" sz="1200"/>
                <a:t>(t)</a:t>
              </a:r>
            </a:p>
          </p:txBody>
        </p:sp>
        <p:sp>
          <p:nvSpPr>
            <p:cNvPr id="20520" name="Line 40"/>
            <p:cNvSpPr>
              <a:spLocks noChangeShapeType="1"/>
            </p:cNvSpPr>
            <p:nvPr/>
          </p:nvSpPr>
          <p:spPr bwMode="auto">
            <a:xfrm>
              <a:off x="4677" y="1509"/>
              <a:ext cx="32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20521" name="Line 41"/>
            <p:cNvSpPr>
              <a:spLocks noChangeShapeType="1"/>
            </p:cNvSpPr>
            <p:nvPr/>
          </p:nvSpPr>
          <p:spPr bwMode="auto">
            <a:xfrm>
              <a:off x="3905" y="1559"/>
              <a:ext cx="3" cy="59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20522" name="Line 42"/>
            <p:cNvSpPr>
              <a:spLocks noChangeShapeType="1"/>
            </p:cNvSpPr>
            <p:nvPr/>
          </p:nvSpPr>
          <p:spPr bwMode="auto">
            <a:xfrm>
              <a:off x="5084" y="1558"/>
              <a:ext cx="4" cy="751"/>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20525" name="Line 45"/>
            <p:cNvSpPr>
              <a:spLocks noChangeShapeType="1"/>
            </p:cNvSpPr>
            <p:nvPr/>
          </p:nvSpPr>
          <p:spPr bwMode="auto">
            <a:xfrm>
              <a:off x="5086" y="2313"/>
              <a:ext cx="0" cy="603"/>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20526" name="Line 46"/>
            <p:cNvSpPr>
              <a:spLocks noChangeShapeType="1"/>
            </p:cNvSpPr>
            <p:nvPr/>
          </p:nvSpPr>
          <p:spPr bwMode="auto">
            <a:xfrm>
              <a:off x="4095" y="2169"/>
              <a:ext cx="0" cy="757"/>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20527" name="Line 47"/>
            <p:cNvSpPr>
              <a:spLocks noChangeShapeType="1"/>
            </p:cNvSpPr>
            <p:nvPr/>
          </p:nvSpPr>
          <p:spPr bwMode="auto">
            <a:xfrm>
              <a:off x="3570" y="2915"/>
              <a:ext cx="1848" cy="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20528" name="Line 48"/>
            <p:cNvSpPr>
              <a:spLocks noChangeShapeType="1"/>
            </p:cNvSpPr>
            <p:nvPr/>
          </p:nvSpPr>
          <p:spPr bwMode="auto">
            <a:xfrm>
              <a:off x="3580" y="2170"/>
              <a:ext cx="781" cy="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20529" name="Line 49"/>
            <p:cNvSpPr>
              <a:spLocks noChangeShapeType="1"/>
            </p:cNvSpPr>
            <p:nvPr/>
          </p:nvSpPr>
          <p:spPr bwMode="auto">
            <a:xfrm>
              <a:off x="3876" y="1562"/>
              <a:ext cx="608" cy="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20530" name="Line 50"/>
            <p:cNvSpPr>
              <a:spLocks noChangeShapeType="1"/>
            </p:cNvSpPr>
            <p:nvPr/>
          </p:nvSpPr>
          <p:spPr bwMode="auto">
            <a:xfrm>
              <a:off x="4688" y="2313"/>
              <a:ext cx="700" cy="0"/>
            </a:xfrm>
            <a:prstGeom prst="line">
              <a:avLst/>
            </a:prstGeom>
            <a:noFill/>
            <a:ln w="9525">
              <a:solidFill>
                <a:schemeClr val="tx1"/>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20531" name="Line 51"/>
            <p:cNvSpPr>
              <a:spLocks noChangeShapeType="1"/>
            </p:cNvSpPr>
            <p:nvPr/>
          </p:nvSpPr>
          <p:spPr bwMode="auto">
            <a:xfrm flipV="1">
              <a:off x="3299" y="1578"/>
              <a:ext cx="460" cy="153"/>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grpSp>
      <p:pic>
        <p:nvPicPr>
          <p:cNvPr id="20533" name="Picture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188" y="4467225"/>
            <a:ext cx="3190875" cy="187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44036" name="Text Box 4"/>
          <p:cNvSpPr txBox="1">
            <a:spLocks noChangeArrowheads="1"/>
          </p:cNvSpPr>
          <p:nvPr/>
        </p:nvSpPr>
        <p:spPr bwMode="auto">
          <a:xfrm>
            <a:off x="685800" y="1143000"/>
            <a:ext cx="5791200"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Angle d</a:t>
            </a:r>
            <a:r>
              <a:rPr lang="ja-JP" altLang="en-US">
                <a:latin typeface="Arial"/>
              </a:rPr>
              <a:t>’</a:t>
            </a:r>
            <a:r>
              <a:rPr lang="en-US"/>
              <a:t>azimuth</a:t>
            </a:r>
          </a:p>
          <a:p>
            <a:pPr lvl="1" algn="l"/>
            <a:r>
              <a:rPr lang="en-US"/>
              <a:t>- diarche, triarche,... polyarches</a:t>
            </a:r>
          </a:p>
          <a:p>
            <a:pPr lvl="1" algn="l"/>
            <a:r>
              <a:rPr lang="en-US"/>
              <a:t>- influence sur le nb de latérales</a:t>
            </a:r>
          </a:p>
          <a:p>
            <a:pPr algn="l"/>
            <a:endParaRPr lang="en-US"/>
          </a:p>
          <a:p>
            <a:pPr algn="l"/>
            <a:r>
              <a:rPr lang="en-US"/>
              <a:t>- Angle d</a:t>
            </a:r>
            <a:r>
              <a:rPr lang="ja-JP" altLang="en-US">
                <a:latin typeface="Arial"/>
              </a:rPr>
              <a:t>’</a:t>
            </a:r>
            <a:r>
              <a:rPr lang="en-US"/>
              <a:t>insertion</a:t>
            </a:r>
          </a:p>
          <a:p>
            <a:pPr algn="l"/>
            <a:endParaRPr lang="en-US"/>
          </a:p>
          <a:p>
            <a:pPr algn="l"/>
            <a:r>
              <a:rPr lang="en-US"/>
              <a:t>- Types de latérales</a:t>
            </a:r>
          </a:p>
          <a:p>
            <a:pPr algn="l"/>
            <a:endParaRPr lang="en-US"/>
          </a:p>
          <a:p>
            <a:pPr algn="l"/>
            <a:r>
              <a:rPr lang="en-US"/>
              <a:t>- Productions successives</a:t>
            </a:r>
          </a:p>
          <a:p>
            <a:pPr algn="l"/>
            <a:r>
              <a:rPr lang="en-US"/>
              <a:t>  (ex. betterave, arbres)</a:t>
            </a:r>
          </a:p>
          <a:p>
            <a:pPr algn="l"/>
            <a:endParaRPr lang="en-US"/>
          </a:p>
        </p:txBody>
      </p:sp>
      <p:pic>
        <p:nvPicPr>
          <p:cNvPr id="4404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5659438" y="1503363"/>
            <a:ext cx="2922587"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type="none" w="sm" len="med"/>
                <a:tailEnd type="none" w="sm"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ext Box 3"/>
          <p:cNvSpPr txBox="1">
            <a:spLocks noChangeArrowheads="1"/>
          </p:cNvSpPr>
          <p:nvPr/>
        </p:nvSpPr>
        <p:spPr bwMode="auto">
          <a:xfrm>
            <a:off x="609600" y="304800"/>
            <a:ext cx="36618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IV : Ramification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1507" name="Text Box 3"/>
          <p:cNvSpPr txBox="1">
            <a:spLocks noChangeArrowheads="1"/>
          </p:cNvSpPr>
          <p:nvPr/>
        </p:nvSpPr>
        <p:spPr bwMode="auto">
          <a:xfrm>
            <a:off x="609600" y="304800"/>
            <a:ext cx="33208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V : Transition</a:t>
            </a:r>
          </a:p>
        </p:txBody>
      </p:sp>
      <p:sp>
        <p:nvSpPr>
          <p:cNvPr id="21508" name="Text Box 4"/>
          <p:cNvSpPr txBox="1">
            <a:spLocks noChangeArrowheads="1"/>
          </p:cNvSpPr>
          <p:nvPr/>
        </p:nvSpPr>
        <p:spPr bwMode="auto">
          <a:xfrm>
            <a:off x="685800" y="979488"/>
            <a:ext cx="8264525"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Changement de type</a:t>
            </a:r>
          </a:p>
          <a:p>
            <a:pPr algn="l"/>
            <a:r>
              <a:rPr lang="en-US"/>
              <a:t>- Exemple 1: racines latérales près de l</a:t>
            </a:r>
            <a:r>
              <a:rPr lang="ja-JP" altLang="en-US">
                <a:latin typeface="Arial"/>
              </a:rPr>
              <a:t>’</a:t>
            </a:r>
            <a:r>
              <a:rPr lang="en-US"/>
              <a:t>apex qui acquièrent les</a:t>
            </a:r>
          </a:p>
          <a:p>
            <a:pPr algn="l"/>
            <a:r>
              <a:rPr lang="en-US"/>
              <a:t>  caractéristiques des axes lorsque l</a:t>
            </a:r>
            <a:r>
              <a:rPr lang="ja-JP" altLang="en-US">
                <a:latin typeface="Arial"/>
              </a:rPr>
              <a:t>’</a:t>
            </a:r>
            <a:r>
              <a:rPr lang="en-US"/>
              <a:t>apex est endommagé,</a:t>
            </a:r>
          </a:p>
          <a:p>
            <a:pPr algn="l"/>
            <a:r>
              <a:rPr lang="en-US"/>
              <a:t>  racines latérales qui deviennent des racines pivot</a:t>
            </a:r>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endParaRPr lang="en-US"/>
          </a:p>
          <a:p>
            <a:pPr algn="l"/>
            <a:r>
              <a:rPr lang="en-US"/>
              <a:t>- Exemple 2: racines principales qui adoptent un tropisme de racine</a:t>
            </a:r>
          </a:p>
          <a:p>
            <a:pPr algn="l"/>
            <a:r>
              <a:rPr lang="en-US"/>
              <a:t>  latérale</a:t>
            </a:r>
          </a:p>
          <a:p>
            <a:pPr algn="l"/>
            <a:endParaRPr lang="en-US"/>
          </a:p>
          <a:p>
            <a:pPr algn="l"/>
            <a:endParaRPr lang="en-US"/>
          </a:p>
        </p:txBody>
      </p:sp>
      <p:grpSp>
        <p:nvGrpSpPr>
          <p:cNvPr id="21511" name="Group 7"/>
          <p:cNvGrpSpPr>
            <a:grpSpLocks/>
          </p:cNvGrpSpPr>
          <p:nvPr/>
        </p:nvGrpSpPr>
        <p:grpSpPr bwMode="auto">
          <a:xfrm>
            <a:off x="1828800" y="2286000"/>
            <a:ext cx="5194300" cy="2555875"/>
            <a:chOff x="686" y="1457"/>
            <a:chExt cx="4092" cy="2345"/>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 y="1457"/>
              <a:ext cx="1774"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5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 y="1498"/>
              <a:ext cx="1793"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1026"/>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4579" name="Text Box 1027"/>
          <p:cNvSpPr txBox="1">
            <a:spLocks noChangeArrowheads="1"/>
          </p:cNvSpPr>
          <p:nvPr/>
        </p:nvSpPr>
        <p:spPr bwMode="auto">
          <a:xfrm>
            <a:off x="609600" y="304800"/>
            <a:ext cx="35225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VI : Sénescence</a:t>
            </a:r>
          </a:p>
        </p:txBody>
      </p:sp>
      <p:sp>
        <p:nvSpPr>
          <p:cNvPr id="24580" name="Text Box 1028"/>
          <p:cNvSpPr txBox="1">
            <a:spLocks noChangeArrowheads="1"/>
          </p:cNvSpPr>
          <p:nvPr/>
        </p:nvSpPr>
        <p:spPr bwMode="auto">
          <a:xfrm>
            <a:off x="685800" y="990600"/>
            <a:ext cx="8264525" cy="507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Processus progressifs</a:t>
            </a:r>
          </a:p>
          <a:p>
            <a:pPr lvl="1" algn="l"/>
            <a:r>
              <a:rPr lang="en-US"/>
              <a:t>- aboutit à la disparition ou l</a:t>
            </a:r>
            <a:r>
              <a:rPr lang="ja-JP" altLang="en-US">
                <a:latin typeface="Arial"/>
              </a:rPr>
              <a:t>’</a:t>
            </a:r>
            <a:r>
              <a:rPr lang="en-US"/>
              <a:t>abcission</a:t>
            </a:r>
          </a:p>
          <a:p>
            <a:pPr algn="l"/>
            <a:endParaRPr lang="en-US"/>
          </a:p>
          <a:p>
            <a:pPr algn="l"/>
            <a:r>
              <a:rPr lang="en-US"/>
              <a:t>- Parallèle avec dynamique de population</a:t>
            </a:r>
          </a:p>
          <a:p>
            <a:pPr lvl="1" algn="l"/>
            <a:r>
              <a:rPr lang="en-US"/>
              <a:t>- taux de mortalité: probabilité de </a:t>
            </a:r>
            <a:r>
              <a:rPr lang="ja-JP" altLang="en-US">
                <a:latin typeface="Arial"/>
              </a:rPr>
              <a:t>“</a:t>
            </a:r>
            <a:r>
              <a:rPr lang="en-US"/>
              <a:t>décès</a:t>
            </a:r>
            <a:r>
              <a:rPr lang="ja-JP" altLang="en-US">
                <a:latin typeface="Arial"/>
              </a:rPr>
              <a:t>”</a:t>
            </a:r>
            <a:r>
              <a:rPr lang="en-US"/>
              <a:t> dans un intervalle</a:t>
            </a:r>
          </a:p>
          <a:p>
            <a:pPr lvl="1" algn="l"/>
            <a:r>
              <a:rPr lang="en-US"/>
              <a:t>  de temps donné.</a:t>
            </a:r>
          </a:p>
          <a:p>
            <a:pPr algn="l"/>
            <a:endParaRPr lang="en-US"/>
          </a:p>
          <a:p>
            <a:pPr algn="l"/>
            <a:r>
              <a:rPr lang="en-US"/>
              <a:t>- Sénescence intrinsèque</a:t>
            </a:r>
          </a:p>
          <a:p>
            <a:pPr lvl="1" algn="l"/>
            <a:r>
              <a:rPr lang="en-US"/>
              <a:t>- attendue pour une racine de caractéristiques données</a:t>
            </a:r>
          </a:p>
          <a:p>
            <a:pPr lvl="1" algn="l"/>
            <a:r>
              <a:rPr lang="en-US"/>
              <a:t>- fonction de l</a:t>
            </a:r>
            <a:r>
              <a:rPr lang="ja-JP" altLang="en-US">
                <a:latin typeface="Arial"/>
              </a:rPr>
              <a:t>’</a:t>
            </a:r>
            <a:r>
              <a:rPr lang="en-US"/>
              <a:t>âge</a:t>
            </a:r>
          </a:p>
          <a:p>
            <a:pPr lvl="1" algn="l"/>
            <a:r>
              <a:rPr lang="en-US"/>
              <a:t>- morphologie: ralentissement/arrêt de la croissance…</a:t>
            </a:r>
          </a:p>
          <a:p>
            <a:pPr lvl="1" algn="l"/>
            <a:r>
              <a:rPr lang="en-US"/>
              <a:t>- activité: qu</a:t>
            </a:r>
            <a:r>
              <a:rPr lang="ja-JP" altLang="en-US">
                <a:latin typeface="Arial"/>
              </a:rPr>
              <a:t>’</a:t>
            </a:r>
            <a:r>
              <a:rPr lang="en-US"/>
              <a:t>est-ce qu</a:t>
            </a:r>
            <a:r>
              <a:rPr lang="ja-JP" altLang="en-US">
                <a:latin typeface="Arial"/>
              </a:rPr>
              <a:t>’</a:t>
            </a:r>
            <a:r>
              <a:rPr lang="en-US"/>
              <a:t>une racine </a:t>
            </a:r>
            <a:r>
              <a:rPr lang="ja-JP" altLang="en-US">
                <a:latin typeface="Arial"/>
              </a:rPr>
              <a:t>“</a:t>
            </a:r>
            <a:r>
              <a:rPr lang="en-US"/>
              <a:t>vivante</a:t>
            </a:r>
            <a:r>
              <a:rPr lang="ja-JP" altLang="en-US">
                <a:latin typeface="Arial"/>
              </a:rPr>
              <a:t>”</a:t>
            </a:r>
            <a:r>
              <a:rPr lang="en-US"/>
              <a:t> ?</a:t>
            </a:r>
          </a:p>
          <a:p>
            <a:pPr lvl="1" algn="l"/>
            <a:endParaRPr lang="en-US"/>
          </a:p>
          <a:p>
            <a:pPr algn="l">
              <a:spcBef>
                <a:spcPts val="800"/>
              </a:spcBef>
            </a:pPr>
            <a:r>
              <a:rPr lang="en-US"/>
              <a:t>- Sénescence environnementale </a:t>
            </a:r>
          </a:p>
          <a:p>
            <a:pPr lvl="1" algn="l"/>
            <a:r>
              <a:rPr lang="en-US"/>
              <a:t>- pression parasitaire</a:t>
            </a:r>
          </a:p>
          <a:p>
            <a:pPr lvl="1" algn="l"/>
            <a:r>
              <a:rPr lang="en-US"/>
              <a:t>- conditions défavorables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4516" name="Text Box 4"/>
          <p:cNvSpPr txBox="1">
            <a:spLocks noChangeArrowheads="1"/>
          </p:cNvSpPr>
          <p:nvPr/>
        </p:nvSpPr>
        <p:spPr bwMode="auto">
          <a:xfrm>
            <a:off x="685800" y="1219200"/>
            <a:ext cx="8264525" cy="385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ts val="800"/>
              </a:spcBef>
            </a:pPr>
            <a:r>
              <a:rPr lang="en-US"/>
              <a:t>- Généralement inversément proportionnelle au diamètre</a:t>
            </a:r>
          </a:p>
          <a:p>
            <a:pPr algn="l">
              <a:spcBef>
                <a:spcPts val="800"/>
              </a:spcBef>
            </a:pPr>
            <a:r>
              <a:rPr lang="en-US"/>
              <a:t>- Optimalité</a:t>
            </a:r>
          </a:p>
          <a:p>
            <a:pPr lvl="1" algn="l"/>
            <a:r>
              <a:rPr lang="en-US"/>
              <a:t>nombre élevé de racines fines à courte durée de vie (exploitation</a:t>
            </a:r>
          </a:p>
          <a:p>
            <a:pPr lvl="1" algn="l"/>
            <a:r>
              <a:rPr lang="en-US"/>
              <a:t>    localisée de ressources peu mobiles ou transitoires,...)</a:t>
            </a:r>
          </a:p>
          <a:p>
            <a:pPr lvl="1" algn="l"/>
            <a:r>
              <a:rPr lang="en-US"/>
              <a:t>&lt;&gt;</a:t>
            </a:r>
          </a:p>
          <a:p>
            <a:pPr lvl="1" algn="l"/>
            <a:r>
              <a:rPr lang="en-US"/>
              <a:t>nombre réduit de racines plus grosses et plus longévives (nécessaires</a:t>
            </a:r>
          </a:p>
          <a:p>
            <a:pPr lvl="1" algn="l"/>
            <a:r>
              <a:rPr lang="en-US"/>
              <a:t>    pour une exploitation distante, capables de ramification,…)</a:t>
            </a:r>
          </a:p>
          <a:p>
            <a:pPr lvl="1" algn="l"/>
            <a:endParaRPr lang="en-US"/>
          </a:p>
          <a:p>
            <a:pPr lvl="1" algn="l"/>
            <a:r>
              <a:rPr lang="en-US">
                <a:latin typeface="Symbol" charset="0"/>
              </a:rPr>
              <a:t></a:t>
            </a:r>
            <a:r>
              <a:rPr lang="en-US"/>
              <a:t> lié à la structure spatio-temporelle de la disponibilité</a:t>
            </a:r>
          </a:p>
          <a:p>
            <a:pPr lvl="1" algn="l"/>
            <a:r>
              <a:rPr lang="en-US"/>
              <a:t>    des ressources</a:t>
            </a:r>
          </a:p>
          <a:p>
            <a:pPr lvl="1" algn="l"/>
            <a:r>
              <a:rPr lang="en-US">
                <a:latin typeface="Symbol" charset="0"/>
              </a:rPr>
              <a:t></a:t>
            </a:r>
            <a:r>
              <a:rPr lang="en-US"/>
              <a:t> déterminant pour les ressources en quantités limitantes</a:t>
            </a:r>
          </a:p>
          <a:p>
            <a:pPr algn="l"/>
            <a:endParaRPr lang="en-US"/>
          </a:p>
        </p:txBody>
      </p:sp>
      <p:sp>
        <p:nvSpPr>
          <p:cNvPr id="5" name="Text Box 1027"/>
          <p:cNvSpPr txBox="1">
            <a:spLocks noChangeArrowheads="1"/>
          </p:cNvSpPr>
          <p:nvPr/>
        </p:nvSpPr>
        <p:spPr bwMode="auto">
          <a:xfrm>
            <a:off x="609600" y="304800"/>
            <a:ext cx="35225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Processus VI : Sénescence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3315" name="Text Box 3"/>
          <p:cNvSpPr txBox="1">
            <a:spLocks noChangeArrowheads="1"/>
          </p:cNvSpPr>
          <p:nvPr/>
        </p:nvSpPr>
        <p:spPr bwMode="auto">
          <a:xfrm>
            <a:off x="685800" y="1206500"/>
            <a:ext cx="8264525" cy="446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Conséquences du schéma de construction chez une monocotylée</a:t>
            </a:r>
          </a:p>
          <a:p>
            <a:pPr lvl="1" algn="l">
              <a:spcBef>
                <a:spcPts val="800"/>
              </a:spcBef>
            </a:pPr>
            <a:r>
              <a:rPr lang="en-US"/>
              <a:t>- exploration </a:t>
            </a:r>
            <a:r>
              <a:rPr lang="en-US" b="1"/>
              <a:t>x,y,z</a:t>
            </a:r>
            <a:r>
              <a:rPr lang="en-US"/>
              <a:t> basée sur les axes adventifs</a:t>
            </a:r>
          </a:p>
          <a:p>
            <a:pPr lvl="1" algn="l">
              <a:spcBef>
                <a:spcPts val="800"/>
              </a:spcBef>
            </a:pPr>
            <a:r>
              <a:rPr lang="en-US"/>
              <a:t>- diamètre constant </a:t>
            </a:r>
          </a:p>
          <a:p>
            <a:pPr lvl="2" algn="l"/>
            <a:r>
              <a:rPr lang="en-US">
                <a:latin typeface="Symbol" charset="0"/>
              </a:rPr>
              <a:t></a:t>
            </a:r>
            <a:r>
              <a:rPr lang="en-US"/>
              <a:t> déssert un nombre limité de racines latérales</a:t>
            </a:r>
          </a:p>
          <a:p>
            <a:pPr lvl="1" algn="l">
              <a:spcBef>
                <a:spcPts val="800"/>
              </a:spcBef>
            </a:pPr>
            <a:r>
              <a:rPr lang="en-US"/>
              <a:t>- arrêt de croissance d</a:t>
            </a:r>
            <a:r>
              <a:rPr lang="ja-JP" altLang="en-US">
                <a:latin typeface="Arial"/>
              </a:rPr>
              <a:t>’</a:t>
            </a:r>
            <a:r>
              <a:rPr lang="en-US"/>
              <a:t>un axe </a:t>
            </a:r>
          </a:p>
          <a:p>
            <a:pPr lvl="2" algn="l"/>
            <a:r>
              <a:rPr lang="en-US">
                <a:latin typeface="Symbol" charset="0"/>
              </a:rPr>
              <a:t></a:t>
            </a:r>
            <a:r>
              <a:rPr lang="en-US"/>
              <a:t> réduction de la région ramifiée</a:t>
            </a:r>
          </a:p>
          <a:p>
            <a:pPr lvl="1" algn="l">
              <a:spcBef>
                <a:spcPts val="800"/>
              </a:spcBef>
            </a:pPr>
            <a:r>
              <a:rPr lang="en-US"/>
              <a:t>- racine de remplacement: limité à la région apicale</a:t>
            </a:r>
          </a:p>
          <a:p>
            <a:pPr lvl="1" algn="l">
              <a:spcBef>
                <a:spcPts val="800"/>
              </a:spcBef>
            </a:pPr>
            <a:r>
              <a:rPr lang="en-US"/>
              <a:t>- remplacement d</a:t>
            </a:r>
            <a:r>
              <a:rPr lang="ja-JP" altLang="en-US">
                <a:latin typeface="Arial"/>
              </a:rPr>
              <a:t>’</a:t>
            </a:r>
            <a:r>
              <a:rPr lang="en-US"/>
              <a:t>un axe requiert la production d</a:t>
            </a:r>
            <a:r>
              <a:rPr lang="ja-JP" altLang="en-US">
                <a:latin typeface="Arial"/>
              </a:rPr>
              <a:t>’</a:t>
            </a:r>
            <a:r>
              <a:rPr lang="en-US"/>
              <a:t>un nouvel axe</a:t>
            </a:r>
          </a:p>
          <a:p>
            <a:pPr lvl="1" algn="l"/>
            <a:r>
              <a:rPr lang="en-US"/>
              <a:t>  (généralement lié à la phyllotaxie - parfois critique)</a:t>
            </a:r>
          </a:p>
          <a:p>
            <a:pPr lvl="1" algn="l">
              <a:spcBef>
                <a:spcPts val="800"/>
              </a:spcBef>
            </a:pPr>
            <a:r>
              <a:rPr lang="en-US"/>
              <a:t>- arrêt de la production des adventives lors de la floraison</a:t>
            </a:r>
          </a:p>
          <a:p>
            <a:pPr lvl="1" algn="l">
              <a:spcBef>
                <a:spcPts val="800"/>
              </a:spcBef>
            </a:pPr>
            <a:r>
              <a:rPr lang="en-US">
                <a:latin typeface="Symbol" charset="0"/>
              </a:rPr>
              <a:t></a:t>
            </a:r>
            <a:r>
              <a:rPr lang="en-US"/>
              <a:t> </a:t>
            </a:r>
            <a:r>
              <a:rPr lang="en-US" u="sng"/>
              <a:t>le maintien d</a:t>
            </a:r>
            <a:r>
              <a:rPr lang="ja-JP" altLang="en-US" u="sng">
                <a:latin typeface="Arial"/>
              </a:rPr>
              <a:t>’</a:t>
            </a:r>
            <a:r>
              <a:rPr lang="en-US" u="sng"/>
              <a:t>une population suffisante de racines dépend de la</a:t>
            </a:r>
          </a:p>
          <a:p>
            <a:pPr lvl="1" algn="l"/>
            <a:r>
              <a:rPr lang="en-US"/>
              <a:t>    </a:t>
            </a:r>
            <a:r>
              <a:rPr lang="en-US" u="sng"/>
              <a:t>croissance continue des axes et de la production de nouveaux axes</a:t>
            </a:r>
            <a:endParaRPr lang="en-US"/>
          </a:p>
        </p:txBody>
      </p:sp>
      <p:sp>
        <p:nvSpPr>
          <p:cNvPr id="13316" name="Text Box 4"/>
          <p:cNvSpPr txBox="1">
            <a:spLocks noChangeArrowheads="1"/>
          </p:cNvSpPr>
          <p:nvPr/>
        </p:nvSpPr>
        <p:spPr bwMode="auto">
          <a:xfrm>
            <a:off x="609600" y="304800"/>
            <a:ext cx="3511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Intégration des processus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1" name="Freeform 1033"/>
          <p:cNvSpPr>
            <a:spLocks/>
          </p:cNvSpPr>
          <p:nvPr/>
        </p:nvSpPr>
        <p:spPr bwMode="auto">
          <a:xfrm>
            <a:off x="1455738" y="4219575"/>
            <a:ext cx="2027237" cy="981075"/>
          </a:xfrm>
          <a:custGeom>
            <a:avLst/>
            <a:gdLst>
              <a:gd name="T0" fmla="*/ 0 w 1277"/>
              <a:gd name="T1" fmla="*/ 0 h 618"/>
              <a:gd name="T2" fmla="*/ 1277 w 1277"/>
              <a:gd name="T3" fmla="*/ 0 h 618"/>
              <a:gd name="T4" fmla="*/ 1277 w 1277"/>
              <a:gd name="T5" fmla="*/ 178 h 618"/>
              <a:gd name="T6" fmla="*/ 1226 w 1277"/>
              <a:gd name="T7" fmla="*/ 357 h 618"/>
              <a:gd name="T8" fmla="*/ 1073 w 1277"/>
              <a:gd name="T9" fmla="*/ 510 h 618"/>
              <a:gd name="T10" fmla="*/ 828 w 1277"/>
              <a:gd name="T11" fmla="*/ 602 h 618"/>
              <a:gd name="T12" fmla="*/ 547 w 1277"/>
              <a:gd name="T13" fmla="*/ 618 h 618"/>
              <a:gd name="T14" fmla="*/ 240 w 1277"/>
              <a:gd name="T15" fmla="*/ 577 h 618"/>
              <a:gd name="T16" fmla="*/ 62 w 1277"/>
              <a:gd name="T17" fmla="*/ 449 h 618"/>
              <a:gd name="T18" fmla="*/ 0 w 1277"/>
              <a:gd name="T19" fmla="*/ 194 h 618"/>
              <a:gd name="T20" fmla="*/ 0 w 1277"/>
              <a:gd name="T21"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7" h="618">
                <a:moveTo>
                  <a:pt x="0" y="0"/>
                </a:moveTo>
                <a:lnTo>
                  <a:pt x="1277" y="0"/>
                </a:lnTo>
                <a:lnTo>
                  <a:pt x="1277" y="178"/>
                </a:lnTo>
                <a:lnTo>
                  <a:pt x="1226" y="357"/>
                </a:lnTo>
                <a:lnTo>
                  <a:pt x="1073" y="510"/>
                </a:lnTo>
                <a:lnTo>
                  <a:pt x="828" y="602"/>
                </a:lnTo>
                <a:lnTo>
                  <a:pt x="547" y="618"/>
                </a:lnTo>
                <a:lnTo>
                  <a:pt x="240" y="577"/>
                </a:lnTo>
                <a:lnTo>
                  <a:pt x="62" y="449"/>
                </a:lnTo>
                <a:lnTo>
                  <a:pt x="0" y="194"/>
                </a:lnTo>
                <a:lnTo>
                  <a:pt x="0" y="0"/>
                </a:lnTo>
                <a:close/>
              </a:path>
            </a:pathLst>
          </a:custGeom>
          <a:solidFill>
            <a:srgbClr val="CC9900"/>
          </a:solidFill>
          <a:ln w="9525" cap="flat" cmpd="sng">
            <a:solidFill>
              <a:srgbClr val="CC9900"/>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38920" name="Freeform 1032"/>
          <p:cNvSpPr>
            <a:spLocks/>
          </p:cNvSpPr>
          <p:nvPr/>
        </p:nvSpPr>
        <p:spPr bwMode="auto">
          <a:xfrm>
            <a:off x="5040313" y="4205288"/>
            <a:ext cx="2027237" cy="981075"/>
          </a:xfrm>
          <a:custGeom>
            <a:avLst/>
            <a:gdLst>
              <a:gd name="T0" fmla="*/ 0 w 1277"/>
              <a:gd name="T1" fmla="*/ 0 h 618"/>
              <a:gd name="T2" fmla="*/ 1277 w 1277"/>
              <a:gd name="T3" fmla="*/ 0 h 618"/>
              <a:gd name="T4" fmla="*/ 1277 w 1277"/>
              <a:gd name="T5" fmla="*/ 178 h 618"/>
              <a:gd name="T6" fmla="*/ 1226 w 1277"/>
              <a:gd name="T7" fmla="*/ 357 h 618"/>
              <a:gd name="T8" fmla="*/ 1073 w 1277"/>
              <a:gd name="T9" fmla="*/ 510 h 618"/>
              <a:gd name="T10" fmla="*/ 828 w 1277"/>
              <a:gd name="T11" fmla="*/ 602 h 618"/>
              <a:gd name="T12" fmla="*/ 547 w 1277"/>
              <a:gd name="T13" fmla="*/ 618 h 618"/>
              <a:gd name="T14" fmla="*/ 240 w 1277"/>
              <a:gd name="T15" fmla="*/ 577 h 618"/>
              <a:gd name="T16" fmla="*/ 62 w 1277"/>
              <a:gd name="T17" fmla="*/ 449 h 618"/>
              <a:gd name="T18" fmla="*/ 0 w 1277"/>
              <a:gd name="T19" fmla="*/ 194 h 618"/>
              <a:gd name="T20" fmla="*/ 0 w 1277"/>
              <a:gd name="T21"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7" h="618">
                <a:moveTo>
                  <a:pt x="0" y="0"/>
                </a:moveTo>
                <a:lnTo>
                  <a:pt x="1277" y="0"/>
                </a:lnTo>
                <a:lnTo>
                  <a:pt x="1277" y="178"/>
                </a:lnTo>
                <a:lnTo>
                  <a:pt x="1226" y="357"/>
                </a:lnTo>
                <a:lnTo>
                  <a:pt x="1073" y="510"/>
                </a:lnTo>
                <a:lnTo>
                  <a:pt x="828" y="602"/>
                </a:lnTo>
                <a:lnTo>
                  <a:pt x="547" y="618"/>
                </a:lnTo>
                <a:lnTo>
                  <a:pt x="240" y="577"/>
                </a:lnTo>
                <a:lnTo>
                  <a:pt x="62" y="449"/>
                </a:lnTo>
                <a:lnTo>
                  <a:pt x="0" y="194"/>
                </a:lnTo>
                <a:lnTo>
                  <a:pt x="0" y="0"/>
                </a:lnTo>
                <a:close/>
              </a:path>
            </a:pathLst>
          </a:custGeom>
          <a:solidFill>
            <a:srgbClr val="CC9900"/>
          </a:solidFill>
          <a:ln w="9525" cap="flat" cmpd="sng">
            <a:solidFill>
              <a:srgbClr val="CC9900"/>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38919" name="Freeform 1031"/>
          <p:cNvSpPr>
            <a:spLocks/>
          </p:cNvSpPr>
          <p:nvPr/>
        </p:nvSpPr>
        <p:spPr bwMode="auto">
          <a:xfrm>
            <a:off x="3290888" y="2497138"/>
            <a:ext cx="2027237" cy="981075"/>
          </a:xfrm>
          <a:custGeom>
            <a:avLst/>
            <a:gdLst>
              <a:gd name="T0" fmla="*/ 0 w 1277"/>
              <a:gd name="T1" fmla="*/ 0 h 618"/>
              <a:gd name="T2" fmla="*/ 1277 w 1277"/>
              <a:gd name="T3" fmla="*/ 0 h 618"/>
              <a:gd name="T4" fmla="*/ 1277 w 1277"/>
              <a:gd name="T5" fmla="*/ 178 h 618"/>
              <a:gd name="T6" fmla="*/ 1226 w 1277"/>
              <a:gd name="T7" fmla="*/ 357 h 618"/>
              <a:gd name="T8" fmla="*/ 1073 w 1277"/>
              <a:gd name="T9" fmla="*/ 510 h 618"/>
              <a:gd name="T10" fmla="*/ 828 w 1277"/>
              <a:gd name="T11" fmla="*/ 602 h 618"/>
              <a:gd name="T12" fmla="*/ 547 w 1277"/>
              <a:gd name="T13" fmla="*/ 618 h 618"/>
              <a:gd name="T14" fmla="*/ 240 w 1277"/>
              <a:gd name="T15" fmla="*/ 577 h 618"/>
              <a:gd name="T16" fmla="*/ 62 w 1277"/>
              <a:gd name="T17" fmla="*/ 449 h 618"/>
              <a:gd name="T18" fmla="*/ 0 w 1277"/>
              <a:gd name="T19" fmla="*/ 194 h 618"/>
              <a:gd name="T20" fmla="*/ 0 w 1277"/>
              <a:gd name="T21" fmla="*/ 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7" h="618">
                <a:moveTo>
                  <a:pt x="0" y="0"/>
                </a:moveTo>
                <a:lnTo>
                  <a:pt x="1277" y="0"/>
                </a:lnTo>
                <a:lnTo>
                  <a:pt x="1277" y="178"/>
                </a:lnTo>
                <a:lnTo>
                  <a:pt x="1226" y="357"/>
                </a:lnTo>
                <a:lnTo>
                  <a:pt x="1073" y="510"/>
                </a:lnTo>
                <a:lnTo>
                  <a:pt x="828" y="602"/>
                </a:lnTo>
                <a:lnTo>
                  <a:pt x="547" y="618"/>
                </a:lnTo>
                <a:lnTo>
                  <a:pt x="240" y="577"/>
                </a:lnTo>
                <a:lnTo>
                  <a:pt x="62" y="449"/>
                </a:lnTo>
                <a:lnTo>
                  <a:pt x="0" y="194"/>
                </a:lnTo>
                <a:lnTo>
                  <a:pt x="0" y="0"/>
                </a:lnTo>
                <a:close/>
              </a:path>
            </a:pathLst>
          </a:custGeom>
          <a:solidFill>
            <a:srgbClr val="CC9900"/>
          </a:solidFill>
          <a:ln w="9525" cap="flat" cmpd="sng">
            <a:solidFill>
              <a:srgbClr val="CC9900"/>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sp>
        <p:nvSpPr>
          <p:cNvPr id="38918" name="Freeform 1030"/>
          <p:cNvSpPr>
            <a:spLocks/>
          </p:cNvSpPr>
          <p:nvPr/>
        </p:nvSpPr>
        <p:spPr bwMode="auto">
          <a:xfrm>
            <a:off x="5286375" y="4221163"/>
            <a:ext cx="1473200" cy="777875"/>
          </a:xfrm>
          <a:custGeom>
            <a:avLst/>
            <a:gdLst>
              <a:gd name="T0" fmla="*/ 160 w 928"/>
              <a:gd name="T1" fmla="*/ 170 h 490"/>
              <a:gd name="T2" fmla="*/ 240 w 928"/>
              <a:gd name="T3" fmla="*/ 66 h 490"/>
              <a:gd name="T4" fmla="*/ 384 w 928"/>
              <a:gd name="T5" fmla="*/ 0 h 490"/>
              <a:gd name="T6" fmla="*/ 872 w 928"/>
              <a:gd name="T7" fmla="*/ 21 h 490"/>
              <a:gd name="T8" fmla="*/ 875 w 928"/>
              <a:gd name="T9" fmla="*/ 72 h 490"/>
              <a:gd name="T10" fmla="*/ 748 w 928"/>
              <a:gd name="T11" fmla="*/ 96 h 490"/>
              <a:gd name="T12" fmla="*/ 779 w 928"/>
              <a:gd name="T13" fmla="*/ 120 h 490"/>
              <a:gd name="T14" fmla="*/ 880 w 928"/>
              <a:gd name="T15" fmla="*/ 162 h 490"/>
              <a:gd name="T16" fmla="*/ 928 w 928"/>
              <a:gd name="T17" fmla="*/ 229 h 490"/>
              <a:gd name="T18" fmla="*/ 856 w 928"/>
              <a:gd name="T19" fmla="*/ 269 h 490"/>
              <a:gd name="T20" fmla="*/ 776 w 928"/>
              <a:gd name="T21" fmla="*/ 256 h 490"/>
              <a:gd name="T22" fmla="*/ 708 w 928"/>
              <a:gd name="T23" fmla="*/ 221 h 490"/>
              <a:gd name="T24" fmla="*/ 596 w 928"/>
              <a:gd name="T25" fmla="*/ 154 h 490"/>
              <a:gd name="T26" fmla="*/ 552 w 928"/>
              <a:gd name="T27" fmla="*/ 184 h 490"/>
              <a:gd name="T28" fmla="*/ 568 w 928"/>
              <a:gd name="T29" fmla="*/ 288 h 490"/>
              <a:gd name="T30" fmla="*/ 584 w 928"/>
              <a:gd name="T31" fmla="*/ 373 h 490"/>
              <a:gd name="T32" fmla="*/ 507 w 928"/>
              <a:gd name="T33" fmla="*/ 365 h 490"/>
              <a:gd name="T34" fmla="*/ 468 w 928"/>
              <a:gd name="T35" fmla="*/ 306 h 490"/>
              <a:gd name="T36" fmla="*/ 408 w 928"/>
              <a:gd name="T37" fmla="*/ 229 h 490"/>
              <a:gd name="T38" fmla="*/ 424 w 928"/>
              <a:gd name="T39" fmla="*/ 280 h 490"/>
              <a:gd name="T40" fmla="*/ 464 w 928"/>
              <a:gd name="T41" fmla="*/ 349 h 490"/>
              <a:gd name="T42" fmla="*/ 472 w 928"/>
              <a:gd name="T43" fmla="*/ 429 h 490"/>
              <a:gd name="T44" fmla="*/ 436 w 928"/>
              <a:gd name="T45" fmla="*/ 490 h 490"/>
              <a:gd name="T46" fmla="*/ 347 w 928"/>
              <a:gd name="T47" fmla="*/ 461 h 490"/>
              <a:gd name="T48" fmla="*/ 320 w 928"/>
              <a:gd name="T49" fmla="*/ 381 h 490"/>
              <a:gd name="T50" fmla="*/ 288 w 928"/>
              <a:gd name="T51" fmla="*/ 346 h 490"/>
              <a:gd name="T52" fmla="*/ 268 w 928"/>
              <a:gd name="T53" fmla="*/ 266 h 490"/>
              <a:gd name="T54" fmla="*/ 227 w 928"/>
              <a:gd name="T55" fmla="*/ 256 h 490"/>
              <a:gd name="T56" fmla="*/ 168 w 928"/>
              <a:gd name="T57" fmla="*/ 333 h 490"/>
              <a:gd name="T58" fmla="*/ 96 w 928"/>
              <a:gd name="T59" fmla="*/ 373 h 490"/>
              <a:gd name="T60" fmla="*/ 4 w 928"/>
              <a:gd name="T61" fmla="*/ 365 h 490"/>
              <a:gd name="T62" fmla="*/ 3 w 928"/>
              <a:gd name="T63" fmla="*/ 301 h 490"/>
              <a:gd name="T64" fmla="*/ 104 w 928"/>
              <a:gd name="T65" fmla="*/ 22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8" h="490">
                <a:moveTo>
                  <a:pt x="104" y="226"/>
                </a:moveTo>
                <a:lnTo>
                  <a:pt x="160" y="170"/>
                </a:lnTo>
                <a:lnTo>
                  <a:pt x="187" y="114"/>
                </a:lnTo>
                <a:lnTo>
                  <a:pt x="240" y="66"/>
                </a:lnTo>
                <a:lnTo>
                  <a:pt x="312" y="29"/>
                </a:lnTo>
                <a:lnTo>
                  <a:pt x="384" y="0"/>
                </a:lnTo>
                <a:lnTo>
                  <a:pt x="848" y="0"/>
                </a:lnTo>
                <a:lnTo>
                  <a:pt x="872" y="21"/>
                </a:lnTo>
                <a:lnTo>
                  <a:pt x="875" y="45"/>
                </a:lnTo>
                <a:lnTo>
                  <a:pt x="875" y="72"/>
                </a:lnTo>
                <a:lnTo>
                  <a:pt x="848" y="96"/>
                </a:lnTo>
                <a:lnTo>
                  <a:pt x="748" y="96"/>
                </a:lnTo>
                <a:lnTo>
                  <a:pt x="724" y="104"/>
                </a:lnTo>
                <a:lnTo>
                  <a:pt x="779" y="120"/>
                </a:lnTo>
                <a:lnTo>
                  <a:pt x="848" y="154"/>
                </a:lnTo>
                <a:lnTo>
                  <a:pt x="880" y="162"/>
                </a:lnTo>
                <a:lnTo>
                  <a:pt x="915" y="192"/>
                </a:lnTo>
                <a:lnTo>
                  <a:pt x="928" y="229"/>
                </a:lnTo>
                <a:lnTo>
                  <a:pt x="904" y="261"/>
                </a:lnTo>
                <a:lnTo>
                  <a:pt x="856" y="269"/>
                </a:lnTo>
                <a:lnTo>
                  <a:pt x="820" y="261"/>
                </a:lnTo>
                <a:lnTo>
                  <a:pt x="776" y="256"/>
                </a:lnTo>
                <a:lnTo>
                  <a:pt x="744" y="250"/>
                </a:lnTo>
                <a:lnTo>
                  <a:pt x="708" y="221"/>
                </a:lnTo>
                <a:lnTo>
                  <a:pt x="636" y="165"/>
                </a:lnTo>
                <a:lnTo>
                  <a:pt x="596" y="154"/>
                </a:lnTo>
                <a:lnTo>
                  <a:pt x="568" y="146"/>
                </a:lnTo>
                <a:lnTo>
                  <a:pt x="552" y="184"/>
                </a:lnTo>
                <a:lnTo>
                  <a:pt x="544" y="229"/>
                </a:lnTo>
                <a:lnTo>
                  <a:pt x="568" y="288"/>
                </a:lnTo>
                <a:lnTo>
                  <a:pt x="595" y="341"/>
                </a:lnTo>
                <a:lnTo>
                  <a:pt x="584" y="373"/>
                </a:lnTo>
                <a:lnTo>
                  <a:pt x="548" y="389"/>
                </a:lnTo>
                <a:lnTo>
                  <a:pt x="507" y="365"/>
                </a:lnTo>
                <a:lnTo>
                  <a:pt x="484" y="338"/>
                </a:lnTo>
                <a:lnTo>
                  <a:pt x="468" y="306"/>
                </a:lnTo>
                <a:lnTo>
                  <a:pt x="436" y="261"/>
                </a:lnTo>
                <a:lnTo>
                  <a:pt x="408" y="229"/>
                </a:lnTo>
                <a:lnTo>
                  <a:pt x="411" y="248"/>
                </a:lnTo>
                <a:lnTo>
                  <a:pt x="424" y="280"/>
                </a:lnTo>
                <a:lnTo>
                  <a:pt x="443" y="317"/>
                </a:lnTo>
                <a:lnTo>
                  <a:pt x="464" y="349"/>
                </a:lnTo>
                <a:lnTo>
                  <a:pt x="467" y="381"/>
                </a:lnTo>
                <a:lnTo>
                  <a:pt x="472" y="429"/>
                </a:lnTo>
                <a:lnTo>
                  <a:pt x="468" y="464"/>
                </a:lnTo>
                <a:lnTo>
                  <a:pt x="436" y="490"/>
                </a:lnTo>
                <a:lnTo>
                  <a:pt x="392" y="477"/>
                </a:lnTo>
                <a:lnTo>
                  <a:pt x="347" y="461"/>
                </a:lnTo>
                <a:lnTo>
                  <a:pt x="332" y="408"/>
                </a:lnTo>
                <a:lnTo>
                  <a:pt x="320" y="381"/>
                </a:lnTo>
                <a:lnTo>
                  <a:pt x="304" y="357"/>
                </a:lnTo>
                <a:lnTo>
                  <a:pt x="288" y="346"/>
                </a:lnTo>
                <a:lnTo>
                  <a:pt x="280" y="314"/>
                </a:lnTo>
                <a:lnTo>
                  <a:pt x="268" y="266"/>
                </a:lnTo>
                <a:lnTo>
                  <a:pt x="236" y="250"/>
                </a:lnTo>
                <a:lnTo>
                  <a:pt x="227" y="256"/>
                </a:lnTo>
                <a:lnTo>
                  <a:pt x="200" y="301"/>
                </a:lnTo>
                <a:lnTo>
                  <a:pt x="168" y="333"/>
                </a:lnTo>
                <a:lnTo>
                  <a:pt x="136" y="360"/>
                </a:lnTo>
                <a:lnTo>
                  <a:pt x="96" y="373"/>
                </a:lnTo>
                <a:lnTo>
                  <a:pt x="48" y="370"/>
                </a:lnTo>
                <a:lnTo>
                  <a:pt x="4" y="365"/>
                </a:lnTo>
                <a:lnTo>
                  <a:pt x="0" y="338"/>
                </a:lnTo>
                <a:lnTo>
                  <a:pt x="3" y="301"/>
                </a:lnTo>
                <a:lnTo>
                  <a:pt x="48" y="261"/>
                </a:lnTo>
                <a:lnTo>
                  <a:pt x="104" y="226"/>
                </a:lnTo>
                <a:close/>
              </a:path>
            </a:pathLst>
          </a:custGeom>
          <a:solidFill>
            <a:srgbClr val="FF3300"/>
          </a:solidFill>
          <a:ln w="9525" cap="flat" cmpd="sng">
            <a:solidFill>
              <a:srgbClr val="FF3300"/>
            </a:solidFill>
            <a:prstDash val="solid"/>
            <a:round/>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fr-FR"/>
          </a:p>
        </p:txBody>
      </p:sp>
      <p:pic>
        <p:nvPicPr>
          <p:cNvPr id="38914" name="Picture 1026" descr="Strategies of mineral foraging"/>
          <p:cNvPicPr>
            <a:picLocks noChangeAspect="1" noChangeArrowheads="1"/>
          </p:cNvPicPr>
          <p:nvPr/>
        </p:nvPicPr>
        <p:blipFill>
          <a:blip r:embed="rId2">
            <a:clrChange>
              <a:clrFrom>
                <a:srgbClr val="F3F3F3"/>
              </a:clrFrom>
              <a:clrTo>
                <a:srgbClr val="F3F3F3">
                  <a:alpha val="0"/>
                </a:srgbClr>
              </a:clrTo>
            </a:clrChange>
            <a:grayscl/>
            <a:biLevel thresh="50000"/>
            <a:extLst>
              <a:ext uri="{28A0092B-C50C-407E-A947-70E740481C1C}">
                <a14:useLocalDpi xmlns:a14="http://schemas.microsoft.com/office/drawing/2010/main" val="0"/>
              </a:ext>
            </a:extLst>
          </a:blip>
          <a:srcRect/>
          <a:stretch>
            <a:fillRect/>
          </a:stretch>
        </p:blipFill>
        <p:spPr bwMode="auto">
          <a:xfrm>
            <a:off x="1219200" y="1219200"/>
            <a:ext cx="66103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BD5D"/>
                </a:solidFill>
                <a:miter lim="800000"/>
                <a:headEnd/>
                <a:tailEnd/>
              </a14:hiddenLine>
            </a:ext>
          </a:extLst>
        </p:spPr>
      </p:pic>
      <p:sp>
        <p:nvSpPr>
          <p:cNvPr id="38915" name="Line 1027"/>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38917" name="Text Box 1029"/>
          <p:cNvSpPr txBox="1">
            <a:spLocks noChangeArrowheads="1"/>
          </p:cNvSpPr>
          <p:nvPr/>
        </p:nvSpPr>
        <p:spPr bwMode="auto">
          <a:xfrm>
            <a:off x="609600" y="304800"/>
            <a:ext cx="646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Interaction et prélèvement des éléments nutritifs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4339" name="Text Box 3"/>
          <p:cNvSpPr txBox="1">
            <a:spLocks noChangeArrowheads="1"/>
          </p:cNvSpPr>
          <p:nvPr/>
        </p:nvSpPr>
        <p:spPr bwMode="auto">
          <a:xfrm>
            <a:off x="685800" y="1350963"/>
            <a:ext cx="8264525" cy="324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Conséquences du schéma de construction chez une dicotylée</a:t>
            </a:r>
          </a:p>
          <a:p>
            <a:pPr lvl="1" algn="l">
              <a:spcBef>
                <a:spcPts val="800"/>
              </a:spcBef>
            </a:pPr>
            <a:r>
              <a:rPr lang="en-US"/>
              <a:t>- exploration </a:t>
            </a:r>
            <a:r>
              <a:rPr lang="en-US" b="1"/>
              <a:t>x,y</a:t>
            </a:r>
            <a:r>
              <a:rPr lang="en-US"/>
              <a:t> basée sur les latérales, </a:t>
            </a:r>
            <a:r>
              <a:rPr lang="en-US" b="1"/>
              <a:t>z</a:t>
            </a:r>
            <a:r>
              <a:rPr lang="en-US"/>
              <a:t> basée sur la racine primaire</a:t>
            </a:r>
          </a:p>
          <a:p>
            <a:pPr lvl="1" algn="l">
              <a:spcBef>
                <a:spcPts val="800"/>
              </a:spcBef>
            </a:pPr>
            <a:r>
              <a:rPr lang="en-US"/>
              <a:t>- diamètre croissant vers la base </a:t>
            </a:r>
          </a:p>
          <a:p>
            <a:pPr lvl="2" algn="l"/>
            <a:r>
              <a:rPr lang="en-US">
                <a:latin typeface="Symbol" charset="0"/>
              </a:rPr>
              <a:t> </a:t>
            </a:r>
            <a:r>
              <a:rPr lang="en-US"/>
              <a:t>peut désservir un grand nombre de latérales</a:t>
            </a:r>
          </a:p>
          <a:p>
            <a:pPr lvl="1" algn="l">
              <a:spcBef>
                <a:spcPts val="800"/>
              </a:spcBef>
            </a:pPr>
            <a:r>
              <a:rPr lang="en-US"/>
              <a:t>- arrêt de croissance d</a:t>
            </a:r>
            <a:r>
              <a:rPr lang="ja-JP" altLang="en-US">
                <a:latin typeface="Arial"/>
              </a:rPr>
              <a:t>’</a:t>
            </a:r>
            <a:r>
              <a:rPr lang="en-US"/>
              <a:t>un axe </a:t>
            </a:r>
          </a:p>
          <a:p>
            <a:pPr lvl="2" algn="l"/>
            <a:r>
              <a:rPr lang="en-US">
                <a:latin typeface="Symbol" charset="0"/>
              </a:rPr>
              <a:t></a:t>
            </a:r>
            <a:r>
              <a:rPr lang="en-US"/>
              <a:t> maintien de la région ramifiée</a:t>
            </a:r>
          </a:p>
          <a:p>
            <a:pPr lvl="1" algn="l">
              <a:spcBef>
                <a:spcPts val="800"/>
              </a:spcBef>
            </a:pPr>
            <a:r>
              <a:rPr lang="en-US"/>
              <a:t>- néo-formation possible de racines latérales</a:t>
            </a:r>
          </a:p>
          <a:p>
            <a:pPr lvl="2" algn="l"/>
            <a:r>
              <a:rPr lang="en-US">
                <a:latin typeface="Symbol" charset="0"/>
              </a:rPr>
              <a:t></a:t>
            </a:r>
            <a:r>
              <a:rPr lang="en-US"/>
              <a:t> racines de remplacement: non limité à la région apicale</a:t>
            </a:r>
          </a:p>
          <a:p>
            <a:pPr lvl="2" algn="l"/>
            <a:r>
              <a:rPr lang="en-US">
                <a:latin typeface="Symbol" charset="0"/>
              </a:rPr>
              <a:t></a:t>
            </a:r>
            <a:r>
              <a:rPr lang="en-US"/>
              <a:t> ~indépendance de la phyllotaxie</a:t>
            </a:r>
          </a:p>
        </p:txBody>
      </p:sp>
      <p:sp>
        <p:nvSpPr>
          <p:cNvPr id="14341" name="Text Box 5"/>
          <p:cNvSpPr txBox="1">
            <a:spLocks noChangeArrowheads="1"/>
          </p:cNvSpPr>
          <p:nvPr/>
        </p:nvSpPr>
        <p:spPr bwMode="auto">
          <a:xfrm>
            <a:off x="609600" y="304800"/>
            <a:ext cx="3511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Intégration des processus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8307" name="Text Box 3"/>
          <p:cNvSpPr txBox="1">
            <a:spLocks noChangeArrowheads="1"/>
          </p:cNvSpPr>
          <p:nvPr/>
        </p:nvSpPr>
        <p:spPr bwMode="auto">
          <a:xfrm>
            <a:off x="609600" y="304800"/>
            <a:ext cx="61863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Effet de la disponibilité en éléments minéraux</a:t>
            </a:r>
          </a:p>
        </p:txBody>
      </p:sp>
      <p:sp>
        <p:nvSpPr>
          <p:cNvPr id="98308" name="Text Box 4"/>
          <p:cNvSpPr txBox="1">
            <a:spLocks noChangeArrowheads="1"/>
          </p:cNvSpPr>
          <p:nvPr/>
        </p:nvSpPr>
        <p:spPr bwMode="auto">
          <a:xfrm>
            <a:off x="685800" y="1143000"/>
            <a:ext cx="8001000" cy="496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Mise en évidence sur la ramification: apports localisés</a:t>
            </a: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p>
        </p:txBody>
      </p:sp>
      <p:pic>
        <p:nvPicPr>
          <p:cNvPr id="9831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8588" y="1677988"/>
            <a:ext cx="628015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9331" name="Text Box 3"/>
          <p:cNvSpPr txBox="1">
            <a:spLocks noChangeArrowheads="1"/>
          </p:cNvSpPr>
          <p:nvPr/>
        </p:nvSpPr>
        <p:spPr bwMode="auto">
          <a:xfrm>
            <a:off x="609600" y="304800"/>
            <a:ext cx="78637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La modification d'architecture reflète des modif. profondes</a:t>
            </a:r>
          </a:p>
        </p:txBody>
      </p:sp>
      <p:sp>
        <p:nvSpPr>
          <p:cNvPr id="99332" name="Text Box 4"/>
          <p:cNvSpPr txBox="1">
            <a:spLocks noChangeArrowheads="1"/>
          </p:cNvSpPr>
          <p:nvPr/>
        </p:nvSpPr>
        <p:spPr bwMode="auto">
          <a:xfrm>
            <a:off x="685800" y="5114925"/>
            <a:ext cx="800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 effet de compétition avec les autres racines (</a:t>
            </a:r>
            <a:r>
              <a:rPr lang="ja-JP" altLang="en-US">
                <a:latin typeface="Arial"/>
                <a:sym typeface="Symbol" charset="0"/>
              </a:rPr>
              <a:t>“</a:t>
            </a:r>
            <a:r>
              <a:rPr lang="en-US">
                <a:sym typeface="Symbol" charset="0"/>
              </a:rPr>
              <a:t>redistribution de la </a:t>
            </a:r>
          </a:p>
          <a:p>
            <a:pPr algn="l"/>
            <a:r>
              <a:rPr lang="en-US">
                <a:sym typeface="Symbol" charset="0"/>
              </a:rPr>
              <a:t>     croissance</a:t>
            </a:r>
            <a:r>
              <a:rPr lang="ja-JP" altLang="en-US">
                <a:latin typeface="Arial"/>
                <a:sym typeface="Symbol" charset="0"/>
              </a:rPr>
              <a:t>”</a:t>
            </a:r>
            <a:r>
              <a:rPr lang="en-US">
                <a:sym typeface="Symbol" charset="0"/>
              </a:rPr>
              <a:t>) - au détriment de l</a:t>
            </a:r>
            <a:r>
              <a:rPr lang="fr-FR">
                <a:latin typeface="Arial"/>
                <a:sym typeface="Symbol" charset="0"/>
              </a:rPr>
              <a:t>'</a:t>
            </a:r>
            <a:r>
              <a:rPr lang="en-US">
                <a:sym typeface="Symbol" charset="0"/>
              </a:rPr>
              <a:t>enracinement profond ?</a:t>
            </a:r>
          </a:p>
        </p:txBody>
      </p:sp>
      <p:pic>
        <p:nvPicPr>
          <p:cNvPr id="993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5275" y="1612900"/>
            <a:ext cx="5513388" cy="307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00355" name="Text Box 3"/>
          <p:cNvSpPr txBox="1">
            <a:spLocks noChangeArrowheads="1"/>
          </p:cNvSpPr>
          <p:nvPr/>
        </p:nvSpPr>
        <p:spPr bwMode="auto">
          <a:xfrm>
            <a:off x="609600" y="304800"/>
            <a:ext cx="34723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Effets sur la morphologie</a:t>
            </a:r>
          </a:p>
        </p:txBody>
      </p:sp>
      <p:sp>
        <p:nvSpPr>
          <p:cNvPr id="100356" name="Text Box 4"/>
          <p:cNvSpPr txBox="1">
            <a:spLocks noChangeArrowheads="1"/>
          </p:cNvSpPr>
          <p:nvPr/>
        </p:nvSpPr>
        <p:spPr bwMode="auto">
          <a:xfrm>
            <a:off x="685800" y="1143000"/>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Effets sur les poils absorbants (longueur et densité)</a:t>
            </a:r>
          </a:p>
          <a:p>
            <a:pPr lvl="1" algn="l"/>
            <a:r>
              <a:rPr lang="en-US">
                <a:sym typeface="Symbol" charset="0"/>
              </a:rPr>
              <a:t>- similaire pour P et N</a:t>
            </a:r>
          </a:p>
          <a:p>
            <a:pPr lvl="1" algn="l"/>
            <a:r>
              <a:rPr lang="en-US">
                <a:sym typeface="Symbol" charset="0"/>
              </a:rPr>
              <a:t>- stimulation par faibles niveaux</a:t>
            </a:r>
            <a:endParaRPr lang="en-US"/>
          </a:p>
        </p:txBody>
      </p:sp>
      <p:pic>
        <p:nvPicPr>
          <p:cNvPr id="1003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2411413"/>
            <a:ext cx="6445250" cy="3827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02403" name="Text Box 3"/>
          <p:cNvSpPr txBox="1">
            <a:spLocks noChangeArrowheads="1"/>
          </p:cNvSpPr>
          <p:nvPr/>
        </p:nvSpPr>
        <p:spPr bwMode="auto">
          <a:xfrm>
            <a:off x="609600" y="304800"/>
            <a:ext cx="47049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Théorie des équilibres fonctionnels</a:t>
            </a:r>
          </a:p>
        </p:txBody>
      </p:sp>
      <p:sp>
        <p:nvSpPr>
          <p:cNvPr id="102404" name="Text Box 4"/>
          <p:cNvSpPr txBox="1">
            <a:spLocks noChangeArrowheads="1"/>
          </p:cNvSpPr>
          <p:nvPr/>
        </p:nvSpPr>
        <p:spPr bwMode="auto">
          <a:xfrm>
            <a:off x="685800" y="1143000"/>
            <a:ext cx="8001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Effets de la</a:t>
            </a:r>
            <a:r>
              <a:rPr lang="en-US"/>
              <a:t> durée d'une carence P</a:t>
            </a:r>
          </a:p>
          <a:p>
            <a:pPr lvl="1" algn="l"/>
            <a:r>
              <a:rPr lang="en-US"/>
              <a:t>- sur le poids et la longueur</a:t>
            </a:r>
          </a:p>
          <a:p>
            <a:pPr lvl="1" algn="l"/>
            <a:r>
              <a:rPr lang="en-US"/>
              <a:t>- sur le diamètre</a:t>
            </a:r>
          </a:p>
          <a:p>
            <a:pPr lvl="1" algn="l"/>
            <a:r>
              <a:rPr lang="en-US"/>
              <a:t>- sur la répartition du P dans la plante</a:t>
            </a:r>
          </a:p>
        </p:txBody>
      </p:sp>
      <p:pic>
        <p:nvPicPr>
          <p:cNvPr id="102405" name="Picture 5"/>
          <p:cNvPicPr>
            <a:picLocks noChangeAspect="1" noChangeArrowheads="1"/>
          </p:cNvPicPr>
          <p:nvPr/>
        </p:nvPicPr>
        <p:blipFill>
          <a:blip r:embed="rId2">
            <a:extLst>
              <a:ext uri="{28A0092B-C50C-407E-A947-70E740481C1C}">
                <a14:useLocalDpi xmlns:a14="http://schemas.microsoft.com/office/drawing/2010/main" val="0"/>
              </a:ext>
            </a:extLst>
          </a:blip>
          <a:srcRect t="1733"/>
          <a:stretch>
            <a:fillRect/>
          </a:stretch>
        </p:blipFill>
        <p:spPr bwMode="auto">
          <a:xfrm>
            <a:off x="930275" y="3521075"/>
            <a:ext cx="6311900" cy="273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04451" name="Text Box 3"/>
          <p:cNvSpPr txBox="1">
            <a:spLocks noChangeArrowheads="1"/>
          </p:cNvSpPr>
          <p:nvPr/>
        </p:nvSpPr>
        <p:spPr bwMode="auto">
          <a:xfrm>
            <a:off x="609600" y="304800"/>
            <a:ext cx="49108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Quand il n'est pas possible d'éviter...</a:t>
            </a:r>
          </a:p>
        </p:txBody>
      </p:sp>
      <p:sp>
        <p:nvSpPr>
          <p:cNvPr id="104452" name="Text Box 4"/>
          <p:cNvSpPr txBox="1">
            <a:spLocks noChangeArrowheads="1"/>
          </p:cNvSpPr>
          <p:nvPr/>
        </p:nvSpPr>
        <p:spPr bwMode="auto">
          <a:xfrm>
            <a:off x="685800" y="1143000"/>
            <a:ext cx="81470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Compaction: moins de macropores, résistance mécanique accrue</a:t>
            </a:r>
          </a:p>
          <a:p>
            <a:pPr algn="l"/>
            <a:r>
              <a:rPr lang="en-US">
                <a:sym typeface="Symbol" charset="0"/>
              </a:rPr>
              <a:t>    réduction de la croissance</a:t>
            </a:r>
          </a:p>
          <a:p>
            <a:pPr algn="l"/>
            <a:r>
              <a:rPr lang="en-US">
                <a:sym typeface="Symbol" charset="0"/>
              </a:rPr>
              <a:t>- réduction de la teneur en eau: mobilité des particules réduite</a:t>
            </a:r>
          </a:p>
          <a:p>
            <a:pPr algn="l"/>
            <a:r>
              <a:rPr lang="en-US">
                <a:sym typeface="Symbol" charset="0"/>
              </a:rPr>
              <a:t>- sols humides: risque d</a:t>
            </a:r>
            <a:r>
              <a:rPr lang="fr-FR">
                <a:latin typeface="Arial"/>
                <a:sym typeface="Symbol" charset="0"/>
              </a:rPr>
              <a:t>'</a:t>
            </a:r>
            <a:r>
              <a:rPr lang="en-US">
                <a:sym typeface="Symbol" charset="0"/>
              </a:rPr>
              <a:t>anoxie plus important</a:t>
            </a:r>
          </a:p>
        </p:txBody>
      </p:sp>
      <p:pic>
        <p:nvPicPr>
          <p:cNvPr id="1044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2792413"/>
            <a:ext cx="6091237"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09571" name="Text Box 3"/>
          <p:cNvSpPr txBox="1">
            <a:spLocks noChangeArrowheads="1"/>
          </p:cNvSpPr>
          <p:nvPr/>
        </p:nvSpPr>
        <p:spPr bwMode="auto">
          <a:xfrm>
            <a:off x="609600" y="304800"/>
            <a:ext cx="31485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Impédance mécanique</a:t>
            </a:r>
          </a:p>
        </p:txBody>
      </p:sp>
      <p:sp>
        <p:nvSpPr>
          <p:cNvPr id="109572" name="Text Box 4"/>
          <p:cNvSpPr txBox="1">
            <a:spLocks noChangeArrowheads="1"/>
          </p:cNvSpPr>
          <p:nvPr/>
        </p:nvSpPr>
        <p:spPr bwMode="auto">
          <a:xfrm>
            <a:off x="685800" y="1143000"/>
            <a:ext cx="814705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Conséquences sur la morphologie</a:t>
            </a: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endParaRPr lang="en-US">
              <a:sym typeface="Symbol" charset="0"/>
            </a:endParaRPr>
          </a:p>
          <a:p>
            <a:pPr algn="l"/>
            <a:r>
              <a:rPr lang="en-US">
                <a:sym typeface="Symbol" charset="0"/>
              </a:rPr>
              <a:t>N</a:t>
            </a:r>
            <a:r>
              <a:rPr lang="fr-FR" altLang="ja-JP">
                <a:latin typeface="Arial"/>
                <a:sym typeface="Symbol" charset="0"/>
              </a:rPr>
              <a:t>'</a:t>
            </a:r>
            <a:r>
              <a:rPr lang="en-US">
                <a:sym typeface="Symbol" charset="0"/>
              </a:rPr>
              <a:t>implique pas nécessairement une réduction de l</a:t>
            </a:r>
            <a:r>
              <a:rPr lang="fr-FR" altLang="ja-JP">
                <a:latin typeface="Arial"/>
                <a:sym typeface="Symbol" charset="0"/>
              </a:rPr>
              <a:t>'</a:t>
            </a:r>
            <a:r>
              <a:rPr lang="en-US">
                <a:sym typeface="Symbol" charset="0"/>
              </a:rPr>
              <a:t>absorption car</a:t>
            </a:r>
          </a:p>
          <a:p>
            <a:pPr algn="l"/>
            <a:r>
              <a:rPr lang="en-US">
                <a:sym typeface="Symbol" charset="0"/>
              </a:rPr>
              <a:t>  meilleur contact sol/racine, modifications physiologiques (respiration</a:t>
            </a:r>
          </a:p>
          <a:p>
            <a:pPr algn="l"/>
            <a:r>
              <a:rPr lang="en-US">
                <a:sym typeface="Symbol" charset="0"/>
              </a:rPr>
              <a:t>  accrue,…)</a:t>
            </a:r>
          </a:p>
        </p:txBody>
      </p:sp>
      <p:pic>
        <p:nvPicPr>
          <p:cNvPr id="109574" name="Picture 6"/>
          <p:cNvPicPr>
            <a:picLocks noChangeAspect="1" noChangeArrowheads="1"/>
          </p:cNvPicPr>
          <p:nvPr/>
        </p:nvPicPr>
        <p:blipFill>
          <a:blip r:embed="rId2">
            <a:extLst>
              <a:ext uri="{28A0092B-C50C-407E-A947-70E740481C1C}">
                <a14:useLocalDpi xmlns:a14="http://schemas.microsoft.com/office/drawing/2010/main" val="0"/>
              </a:ext>
            </a:extLst>
          </a:blip>
          <a:srcRect l="920"/>
          <a:stretch>
            <a:fillRect/>
          </a:stretch>
        </p:blipFill>
        <p:spPr bwMode="auto">
          <a:xfrm>
            <a:off x="1612900" y="1747838"/>
            <a:ext cx="5124450" cy="2614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107523" name="Text Box 3"/>
          <p:cNvSpPr txBox="1">
            <a:spLocks noChangeArrowheads="1"/>
          </p:cNvSpPr>
          <p:nvPr/>
        </p:nvSpPr>
        <p:spPr bwMode="auto">
          <a:xfrm>
            <a:off x="609600" y="304800"/>
            <a:ext cx="69803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Effet de la température: largement inexploré (à tort)</a:t>
            </a:r>
          </a:p>
        </p:txBody>
      </p:sp>
      <p:sp>
        <p:nvSpPr>
          <p:cNvPr id="107524" name="Text Box 4"/>
          <p:cNvSpPr txBox="1">
            <a:spLocks noChangeArrowheads="1"/>
          </p:cNvSpPr>
          <p:nvPr/>
        </p:nvSpPr>
        <p:spPr bwMode="auto">
          <a:xfrm>
            <a:off x="685800" y="1143000"/>
            <a:ext cx="8147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sym typeface="Symbol" charset="0"/>
              </a:rPr>
              <a:t>- températures optimales de 15 à 35°C selon les espèces</a:t>
            </a:r>
          </a:p>
          <a:p>
            <a:pPr algn="l"/>
            <a:r>
              <a:rPr lang="en-US">
                <a:sym typeface="Symbol" charset="0"/>
              </a:rPr>
              <a:t>- pas la même t° optimale pour les parties aériennes et racinaires!</a:t>
            </a:r>
          </a:p>
        </p:txBody>
      </p:sp>
      <p:pic>
        <p:nvPicPr>
          <p:cNvPr id="107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8" y="1974850"/>
            <a:ext cx="6648450" cy="397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Line 5"/>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66566" name="Text Box 6"/>
          <p:cNvSpPr txBox="1">
            <a:spLocks noChangeArrowheads="1"/>
          </p:cNvSpPr>
          <p:nvPr/>
        </p:nvSpPr>
        <p:spPr bwMode="auto">
          <a:xfrm>
            <a:off x="609600" y="304800"/>
            <a:ext cx="49497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Prélèvements des éléments nutritifs</a:t>
            </a:r>
          </a:p>
        </p:txBody>
      </p:sp>
      <p:sp>
        <p:nvSpPr>
          <p:cNvPr id="66567" name="Text Box 7"/>
          <p:cNvSpPr txBox="1">
            <a:spLocks noChangeArrowheads="1"/>
          </p:cNvSpPr>
          <p:nvPr/>
        </p:nvSpPr>
        <p:spPr bwMode="auto">
          <a:xfrm>
            <a:off x="685800" y="1143000"/>
            <a:ext cx="80010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Constat de départ: faible corrélation entre prélèvements et</a:t>
            </a:r>
          </a:p>
          <a:p>
            <a:pPr algn="l"/>
            <a:r>
              <a:rPr lang="en-US"/>
              <a:t>    concentration des éléments dans la solution du sol.</a:t>
            </a:r>
          </a:p>
          <a:p>
            <a:pPr algn="l"/>
            <a:endParaRPr lang="en-US"/>
          </a:p>
          <a:p>
            <a:pPr algn="l"/>
            <a:r>
              <a:rPr lang="en-US"/>
              <a:t>Mouvements des éléments nutritifs vers la surface racinaire</a:t>
            </a:r>
          </a:p>
          <a:p>
            <a:pPr algn="l">
              <a:spcBef>
                <a:spcPct val="20000"/>
              </a:spcBef>
            </a:pPr>
            <a:r>
              <a:rPr lang="en-US"/>
              <a:t>  - interception racinaire (contact sol-racine)</a:t>
            </a:r>
          </a:p>
          <a:p>
            <a:pPr lvl="1" algn="l"/>
            <a:r>
              <a:rPr lang="en-US"/>
              <a:t>Volume de sol occupé par les racines ~1%</a:t>
            </a:r>
          </a:p>
          <a:p>
            <a:pPr algn="l"/>
            <a:r>
              <a:rPr lang="en-US"/>
              <a:t>  - flux de masse (flux transpiratoire)</a:t>
            </a:r>
          </a:p>
          <a:p>
            <a:pPr algn="l"/>
            <a:r>
              <a:rPr lang="en-US"/>
              <a:t>  - diffusion (estimation difficile - ex. par différence)</a:t>
            </a:r>
          </a:p>
          <a:p>
            <a:pPr algn="l"/>
            <a:endParaRPr lang="en-US"/>
          </a:p>
        </p:txBody>
      </p:sp>
      <p:pic>
        <p:nvPicPr>
          <p:cNvPr id="6656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205288"/>
            <a:ext cx="6096000" cy="228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807661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91139" name="Text Box 3"/>
          <p:cNvSpPr txBox="1">
            <a:spLocks noChangeArrowheads="1"/>
          </p:cNvSpPr>
          <p:nvPr/>
        </p:nvSpPr>
        <p:spPr bwMode="auto">
          <a:xfrm>
            <a:off x="685800" y="1143000"/>
            <a:ext cx="80010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Situation de l</a:t>
            </a:r>
            <a:r>
              <a:rPr lang="fr-FR">
                <a:latin typeface="Arial"/>
              </a:rPr>
              <a:t>'</a:t>
            </a:r>
            <a:r>
              <a:rPr lang="en-US"/>
              <a:t>azote (ex. de la betterave)</a:t>
            </a:r>
          </a:p>
          <a:p>
            <a:pPr algn="l"/>
            <a:r>
              <a:rPr lang="en-US"/>
              <a:t>   - le stock des horizons superficiels est rapidement épuisé</a:t>
            </a:r>
          </a:p>
          <a:p>
            <a:pPr algn="l"/>
            <a:r>
              <a:rPr lang="en-US"/>
              <a:t>     (flux de masse) - pouvoir tampon faible du sol (sauf sols avec</a:t>
            </a:r>
          </a:p>
          <a:p>
            <a:pPr algn="l"/>
            <a:r>
              <a:rPr lang="en-US"/>
              <a:t>     important potentiel d</a:t>
            </a:r>
            <a:r>
              <a:rPr lang="fr-FR">
                <a:latin typeface="Arial"/>
              </a:rPr>
              <a:t>'</a:t>
            </a:r>
            <a:r>
              <a:rPr lang="en-US"/>
              <a:t>azote organique minéralisable)</a:t>
            </a:r>
          </a:p>
          <a:p>
            <a:pPr algn="l"/>
            <a:r>
              <a:rPr lang="en-US"/>
              <a:t>   - l</a:t>
            </a:r>
            <a:r>
              <a:rPr lang="ja-JP" altLang="en-US">
                <a:latin typeface="Arial"/>
              </a:rPr>
              <a:t>’</a:t>
            </a:r>
            <a:r>
              <a:rPr lang="en-US"/>
              <a:t>azote prélevé en profondeur (par après) l</a:t>
            </a:r>
            <a:r>
              <a:rPr lang="fr-FR">
                <a:latin typeface="Arial"/>
              </a:rPr>
              <a:t>'</a:t>
            </a:r>
            <a:r>
              <a:rPr lang="en-US"/>
              <a:t>est essentiellement</a:t>
            </a:r>
          </a:p>
          <a:p>
            <a:pPr algn="l"/>
            <a:r>
              <a:rPr lang="en-US"/>
              <a:t>     par diffusion (concentration plus faible dans la solution du sol)</a:t>
            </a:r>
          </a:p>
        </p:txBody>
      </p:sp>
      <p:sp>
        <p:nvSpPr>
          <p:cNvPr id="91140" name="Text Box 4"/>
          <p:cNvSpPr txBox="1">
            <a:spLocks noChangeArrowheads="1"/>
          </p:cNvSpPr>
          <p:nvPr/>
        </p:nvSpPr>
        <p:spPr bwMode="auto">
          <a:xfrm>
            <a:off x="609600" y="304800"/>
            <a:ext cx="57759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fr-FR" sz="2400"/>
              <a:t>Flux de masse / Diffusion: un peu des deux</a:t>
            </a:r>
            <a:endParaRPr lang="en-US" sz="2400"/>
          </a:p>
        </p:txBody>
      </p:sp>
      <p:pic>
        <p:nvPicPr>
          <p:cNvPr id="91148"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300" y="3305175"/>
            <a:ext cx="6675438" cy="236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098024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1923" name="Text Box 3"/>
          <p:cNvSpPr txBox="1">
            <a:spLocks noChangeArrowheads="1"/>
          </p:cNvSpPr>
          <p:nvPr/>
        </p:nvSpPr>
        <p:spPr bwMode="auto">
          <a:xfrm>
            <a:off x="685800" y="1008063"/>
            <a:ext cx="8001000" cy="5487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Vitesse de renouvellement dans le cylindre de déplétion:</a:t>
            </a:r>
          </a:p>
          <a:p>
            <a:pPr algn="l"/>
            <a:r>
              <a:rPr lang="en-US"/>
              <a:t>    ex. du P:  </a:t>
            </a:r>
          </a:p>
          <a:p>
            <a:pPr lvl="1" algn="l"/>
            <a:r>
              <a:rPr lang="en-US"/>
              <a:t>- 5µM (0.15ppm) P dans la solution du sol</a:t>
            </a:r>
          </a:p>
          <a:p>
            <a:pPr lvl="1" algn="l"/>
            <a:r>
              <a:rPr lang="en-US"/>
              <a:t>- ~500000 L de solution par ha (entre 0-30cm) </a:t>
            </a:r>
            <a:r>
              <a:rPr lang="en-US">
                <a:sym typeface="Symbol" charset="0"/>
              </a:rPr>
              <a:t> 75g</a:t>
            </a:r>
          </a:p>
          <a:p>
            <a:pPr lvl="1" algn="l"/>
            <a:r>
              <a:rPr lang="en-US">
                <a:sym typeface="Symbol" charset="0"/>
              </a:rPr>
              <a:t>- volume du sol exploré durant la saison ~25%</a:t>
            </a:r>
          </a:p>
          <a:p>
            <a:pPr lvl="1" algn="l"/>
            <a:r>
              <a:rPr lang="en-US">
                <a:sym typeface="Symbol" charset="0"/>
              </a:rPr>
              <a:t>- demande (phase rapide céréales) ~300-500g/jour</a:t>
            </a:r>
          </a:p>
          <a:p>
            <a:pPr lvl="1" algn="l"/>
            <a:r>
              <a:rPr lang="en-US">
                <a:sym typeface="Symbol" charset="0"/>
              </a:rPr>
              <a:t> renouvellement du P de 10-20x par jour</a:t>
            </a:r>
          </a:p>
          <a:p>
            <a:pPr algn="l"/>
            <a:endParaRPr lang="en-US">
              <a:sym typeface="Symbol" charset="0"/>
            </a:endParaRPr>
          </a:p>
          <a:p>
            <a:pPr lvl="1" algn="l"/>
            <a:endParaRPr lang="en-US"/>
          </a:p>
          <a:p>
            <a:pPr lvl="1" algn="l"/>
            <a:endParaRPr lang="en-US"/>
          </a:p>
          <a:p>
            <a:pPr lvl="1" algn="l"/>
            <a:endParaRPr lang="en-US"/>
          </a:p>
          <a:p>
            <a:pPr lvl="1" algn="l"/>
            <a:endParaRPr lang="en-US"/>
          </a:p>
          <a:p>
            <a:pPr lvl="1" algn="l"/>
            <a:endParaRPr lang="en-US"/>
          </a:p>
          <a:p>
            <a:pPr lvl="1" algn="l"/>
            <a:endParaRPr lang="en-US"/>
          </a:p>
          <a:p>
            <a:pPr lvl="1" algn="l"/>
            <a:endParaRPr lang="en-US"/>
          </a:p>
          <a:p>
            <a:pPr algn="l"/>
            <a:r>
              <a:rPr lang="en-US" sz="1800">
                <a:sym typeface="Symbol" charset="0"/>
              </a:rPr>
              <a:t>CCL: La déplétion est très hétérogène. A distance de la racine,</a:t>
            </a:r>
          </a:p>
          <a:p>
            <a:pPr algn="l"/>
            <a:r>
              <a:rPr lang="en-US" sz="1800">
                <a:sym typeface="Symbol" charset="0"/>
              </a:rPr>
              <a:t>        l'échangeable n'est quasi pas concerné alors que près de la racine,</a:t>
            </a:r>
          </a:p>
          <a:p>
            <a:pPr algn="l"/>
            <a:r>
              <a:rPr lang="en-US" sz="1800">
                <a:sym typeface="Symbol" charset="0"/>
              </a:rPr>
              <a:t>        le non échangeable est mis à contribution</a:t>
            </a:r>
            <a:endParaRPr lang="en-US" sz="1800"/>
          </a:p>
        </p:txBody>
      </p:sp>
      <p:sp>
        <p:nvSpPr>
          <p:cNvPr id="81924" name="Text Box 4"/>
          <p:cNvSpPr txBox="1">
            <a:spLocks noChangeArrowheads="1"/>
          </p:cNvSpPr>
          <p:nvPr/>
        </p:nvSpPr>
        <p:spPr bwMode="auto">
          <a:xfrm>
            <a:off x="609600" y="304800"/>
            <a:ext cx="48519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La diffusion en quantité: le cas du P</a:t>
            </a:r>
          </a:p>
        </p:txBody>
      </p:sp>
      <p:pic>
        <p:nvPicPr>
          <p:cNvPr id="81925" name="Picture 5"/>
          <p:cNvPicPr>
            <a:picLocks noChangeAspect="1" noChangeArrowheads="1"/>
          </p:cNvPicPr>
          <p:nvPr/>
        </p:nvPicPr>
        <p:blipFill>
          <a:blip r:embed="rId2">
            <a:extLst>
              <a:ext uri="{28A0092B-C50C-407E-A947-70E740481C1C}">
                <a14:useLocalDpi xmlns:a14="http://schemas.microsoft.com/office/drawing/2010/main" val="0"/>
              </a:ext>
            </a:extLst>
          </a:blip>
          <a:srcRect b="2438"/>
          <a:stretch>
            <a:fillRect/>
          </a:stretch>
        </p:blipFill>
        <p:spPr bwMode="auto">
          <a:xfrm>
            <a:off x="1425575" y="3446463"/>
            <a:ext cx="5389563" cy="193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1926" name="Line 6"/>
          <p:cNvSpPr>
            <a:spLocks noChangeShapeType="1"/>
          </p:cNvSpPr>
          <p:nvPr/>
        </p:nvSpPr>
        <p:spPr bwMode="auto">
          <a:xfrm>
            <a:off x="6013450" y="5080000"/>
            <a:ext cx="989013" cy="0"/>
          </a:xfrm>
          <a:prstGeom prst="line">
            <a:avLst/>
          </a:prstGeom>
          <a:noFill/>
          <a:ln w="9525">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81927" name="Text Box 7"/>
          <p:cNvSpPr txBox="1">
            <a:spLocks noChangeArrowheads="1"/>
          </p:cNvSpPr>
          <p:nvPr/>
        </p:nvSpPr>
        <p:spPr bwMode="auto">
          <a:xfrm>
            <a:off x="7016750" y="4894263"/>
            <a:ext cx="1887538" cy="650875"/>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sz="1800"/>
              <a:t>Supérieur pour K</a:t>
            </a:r>
          </a:p>
          <a:p>
            <a:pPr algn="l"/>
            <a:r>
              <a:rPr lang="en-US" sz="1800"/>
              <a:t>(D</a:t>
            </a:r>
            <a:r>
              <a:rPr lang="en-US" sz="1800" baseline="-25000"/>
              <a:t>e</a:t>
            </a:r>
            <a:r>
              <a:rPr lang="en-US" sz="1800"/>
              <a:t> plus élevé)</a:t>
            </a:r>
          </a:p>
        </p:txBody>
      </p:sp>
    </p:spTree>
    <p:extLst>
      <p:ext uri="{BB962C8B-B14F-4D97-AF65-F5344CB8AC3E}">
        <p14:creationId xmlns:p14="http://schemas.microsoft.com/office/powerpoint/2010/main" val="38734858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pic>
        <p:nvPicPr>
          <p:cNvPr id="778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8" y="2538413"/>
            <a:ext cx="7115175"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7831" name="Text Box 7"/>
          <p:cNvSpPr txBox="1">
            <a:spLocks noChangeArrowheads="1"/>
          </p:cNvSpPr>
          <p:nvPr/>
        </p:nvSpPr>
        <p:spPr bwMode="auto">
          <a:xfrm>
            <a:off x="685800" y="1143000"/>
            <a:ext cx="800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Distinction K échangeable / non échangeable (K interfoliaire)</a:t>
            </a:r>
          </a:p>
        </p:txBody>
      </p:sp>
      <p:sp>
        <p:nvSpPr>
          <p:cNvPr id="77832" name="Text Box 8"/>
          <p:cNvSpPr txBox="1">
            <a:spLocks noChangeArrowheads="1"/>
          </p:cNvSpPr>
          <p:nvPr/>
        </p:nvSpPr>
        <p:spPr bwMode="auto">
          <a:xfrm>
            <a:off x="609600" y="304800"/>
            <a:ext cx="76634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Diffusion: une question de distance, mais aussi de chimie</a:t>
            </a:r>
          </a:p>
        </p:txBody>
      </p:sp>
    </p:spTree>
    <p:extLst>
      <p:ext uri="{BB962C8B-B14F-4D97-AF65-F5344CB8AC3E}">
        <p14:creationId xmlns:p14="http://schemas.microsoft.com/office/powerpoint/2010/main" val="16705187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79876" name="Text Box 4"/>
          <p:cNvSpPr txBox="1">
            <a:spLocks noChangeArrowheads="1"/>
          </p:cNvSpPr>
          <p:nvPr/>
        </p:nvSpPr>
        <p:spPr bwMode="auto">
          <a:xfrm>
            <a:off x="685800" y="1143000"/>
            <a:ext cx="8001000"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 Extension de la zone de déplétion: poils racinaires</a:t>
            </a:r>
          </a:p>
          <a:p>
            <a:pPr algn="l">
              <a:spcBef>
                <a:spcPct val="25000"/>
              </a:spcBef>
            </a:pPr>
            <a:r>
              <a:rPr lang="en-US"/>
              <a:t>      - fonction de l</a:t>
            </a:r>
            <a:r>
              <a:rPr lang="ja-JP" altLang="en-US">
                <a:latin typeface="Arial"/>
              </a:rPr>
              <a:t>’</a:t>
            </a:r>
            <a:r>
              <a:rPr lang="en-US"/>
              <a:t>espèce, du génotype, de l</a:t>
            </a:r>
            <a:r>
              <a:rPr lang="ja-JP" altLang="en-US">
                <a:latin typeface="Arial"/>
              </a:rPr>
              <a:t>’</a:t>
            </a:r>
            <a:r>
              <a:rPr lang="en-US"/>
              <a:t>environnement</a:t>
            </a:r>
          </a:p>
          <a:p>
            <a:pPr algn="l"/>
            <a:r>
              <a:rPr lang="en-US"/>
              <a:t>      - distance de déplétion maximum ~ longueur moyenne des poils</a:t>
            </a:r>
          </a:p>
          <a:p>
            <a:pPr algn="l"/>
            <a:r>
              <a:rPr lang="en-US"/>
              <a:t>      - étendue de la déplétion ~longueur maximale des poils</a:t>
            </a:r>
          </a:p>
          <a:p>
            <a:pPr algn="l"/>
            <a:r>
              <a:rPr lang="en-US"/>
              <a:t> </a:t>
            </a:r>
          </a:p>
        </p:txBody>
      </p:sp>
      <p:sp>
        <p:nvSpPr>
          <p:cNvPr id="79877" name="Text Box 5"/>
          <p:cNvSpPr txBox="1">
            <a:spLocks noChangeArrowheads="1"/>
          </p:cNvSpPr>
          <p:nvPr/>
        </p:nvSpPr>
        <p:spPr bwMode="auto">
          <a:xfrm>
            <a:off x="609600" y="304800"/>
            <a:ext cx="7042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La morphologie racinaire peut influencer la diffusion</a:t>
            </a:r>
          </a:p>
        </p:txBody>
      </p:sp>
      <p:pic>
        <p:nvPicPr>
          <p:cNvPr id="798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550" y="2960688"/>
            <a:ext cx="6688138"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9879" name="Line 7"/>
          <p:cNvSpPr>
            <a:spLocks noChangeShapeType="1"/>
          </p:cNvSpPr>
          <p:nvPr/>
        </p:nvSpPr>
        <p:spPr bwMode="auto">
          <a:xfrm>
            <a:off x="4256088" y="5203825"/>
            <a:ext cx="3097212" cy="0"/>
          </a:xfrm>
          <a:prstGeom prst="line">
            <a:avLst/>
          </a:prstGeom>
          <a:noFill/>
          <a:ln w="9525">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endParaRPr lang="fr-FR"/>
          </a:p>
        </p:txBody>
      </p:sp>
      <p:sp>
        <p:nvSpPr>
          <p:cNvPr id="79880" name="Text Box 8"/>
          <p:cNvSpPr txBox="1">
            <a:spLocks noChangeArrowheads="1"/>
          </p:cNvSpPr>
          <p:nvPr/>
        </p:nvSpPr>
        <p:spPr bwMode="auto">
          <a:xfrm>
            <a:off x="7367588" y="5018088"/>
            <a:ext cx="1027112" cy="376237"/>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1800"/>
              <a:t>0.03mm</a:t>
            </a:r>
          </a:p>
        </p:txBody>
      </p:sp>
      <p:sp>
        <p:nvSpPr>
          <p:cNvPr id="79881" name="Line 9"/>
          <p:cNvSpPr>
            <a:spLocks noChangeShapeType="1"/>
          </p:cNvSpPr>
          <p:nvPr/>
        </p:nvSpPr>
        <p:spPr bwMode="auto">
          <a:xfrm>
            <a:off x="5997575" y="3508375"/>
            <a:ext cx="1362075" cy="0"/>
          </a:xfrm>
          <a:prstGeom prst="line">
            <a:avLst/>
          </a:prstGeom>
          <a:noFill/>
          <a:ln w="9525">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fr-FR"/>
          </a:p>
        </p:txBody>
      </p:sp>
      <p:sp>
        <p:nvSpPr>
          <p:cNvPr id="79882" name="Text Box 10"/>
          <p:cNvSpPr txBox="1">
            <a:spLocks noChangeArrowheads="1"/>
          </p:cNvSpPr>
          <p:nvPr/>
        </p:nvSpPr>
        <p:spPr bwMode="auto">
          <a:xfrm>
            <a:off x="7373938" y="3322638"/>
            <a:ext cx="898525" cy="376237"/>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1800"/>
              <a:t>0.7mm</a:t>
            </a:r>
          </a:p>
        </p:txBody>
      </p:sp>
    </p:spTree>
    <p:extLst>
      <p:ext uri="{BB962C8B-B14F-4D97-AF65-F5344CB8AC3E}">
        <p14:creationId xmlns:p14="http://schemas.microsoft.com/office/powerpoint/2010/main" val="32970990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Line 2"/>
          <p:cNvSpPr>
            <a:spLocks noChangeShapeType="1"/>
          </p:cNvSpPr>
          <p:nvPr/>
        </p:nvSpPr>
        <p:spPr bwMode="auto">
          <a:xfrm>
            <a:off x="685800" y="914400"/>
            <a:ext cx="7620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84995" name="Text Box 3"/>
          <p:cNvSpPr txBox="1">
            <a:spLocks noChangeArrowheads="1"/>
          </p:cNvSpPr>
          <p:nvPr/>
        </p:nvSpPr>
        <p:spPr bwMode="auto">
          <a:xfrm>
            <a:off x="685800" y="1143000"/>
            <a:ext cx="8001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t>Le prélèvement ne croît pas indéfiniment avec la densité racinaire</a:t>
            </a:r>
          </a:p>
          <a:p>
            <a:pPr lvl="1" algn="l"/>
            <a:r>
              <a:rPr lang="en-US"/>
              <a:t>- recouvrement entre les cylindres de déplétion</a:t>
            </a:r>
          </a:p>
          <a:p>
            <a:pPr lvl="1" algn="l"/>
            <a:r>
              <a:rPr lang="en-US"/>
              <a:t>- compétition entre racines</a:t>
            </a:r>
          </a:p>
        </p:txBody>
      </p:sp>
      <p:sp>
        <p:nvSpPr>
          <p:cNvPr id="84998" name="Text Box 6"/>
          <p:cNvSpPr txBox="1">
            <a:spLocks noChangeArrowheads="1"/>
          </p:cNvSpPr>
          <p:nvPr/>
        </p:nvSpPr>
        <p:spPr bwMode="auto">
          <a:xfrm>
            <a:off x="609600" y="304800"/>
            <a:ext cx="56921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a:t>La densité racinaire, reflet de l'architecture</a:t>
            </a:r>
          </a:p>
        </p:txBody>
      </p:sp>
      <p:pic>
        <p:nvPicPr>
          <p:cNvPr id="849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322" y="2014189"/>
            <a:ext cx="3443288"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5000" name="Picture 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0786" y="4161281"/>
            <a:ext cx="4840287" cy="250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081" y="3249593"/>
            <a:ext cx="2908300" cy="2033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3113681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ouvelle présentation.pot">
  <a:themeElements>
    <a:clrScheme name="Nouvelle pré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ouvelle présentation.pot">
      <a:majorFont>
        <a:latin typeface="Times New Roman"/>
        <a:ea typeface="ＭＳ Ｐゴシック"/>
        <a:cs typeface=""/>
      </a:majorFont>
      <a:minorFont>
        <a:latin typeface="Times New Roman"/>
        <a:ea typeface="ＭＳ Ｐゴシック"/>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sm" len="med"/>
          <a:tailEnd type="triangle" w="sm"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Humnst777 Lt BT"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triangle" w="sm" len="med"/>
          <a:tailEnd type="triangle" w="sm"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a:ln>
              <a:noFill/>
            </a:ln>
            <a:solidFill>
              <a:schemeClr val="tx1"/>
            </a:solidFill>
            <a:effectLst/>
            <a:latin typeface="Humnst777 Lt BT" charset="0"/>
            <a:ea typeface="ＭＳ Ｐゴシック" charset="0"/>
          </a:defRPr>
        </a:defPPr>
      </a:lstStyle>
    </a:lnDef>
  </a:objectDefaults>
  <a:extraClrSchemeLst>
    <a:extraClrScheme>
      <a:clrScheme name="Nouvelle présentation.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C:\Home\Modèles\Nouvelle présentation.pot</Template>
  <TotalTime>6133</TotalTime>
  <Words>1920</Words>
  <Application>Microsoft Macintosh PowerPoint</Application>
  <PresentationFormat>Présentation à l'écran (4:3)</PresentationFormat>
  <Paragraphs>340</Paragraphs>
  <Slides>37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Times New Roman</vt:lpstr>
      <vt:lpstr>Humnst777 Lt BT</vt:lpstr>
      <vt:lpstr>Symbol</vt:lpstr>
      <vt:lpstr>Century Schoolbook</vt:lpstr>
      <vt:lpstr>Arial</vt:lpstr>
      <vt:lpstr>Nouvelle présentation.pot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U.C.L.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Aucun titre de diapositive</dc:title>
  <dc:creator>Reviewer</dc:creator>
  <cp:lastModifiedBy>Xavier Draye</cp:lastModifiedBy>
  <cp:revision>55</cp:revision>
  <cp:lastPrinted>2006-03-09T11:15:25Z</cp:lastPrinted>
  <dcterms:created xsi:type="dcterms:W3CDTF">2005-02-06T20:05:14Z</dcterms:created>
  <dcterms:modified xsi:type="dcterms:W3CDTF">2013-01-28T15:28:43Z</dcterms:modified>
</cp:coreProperties>
</file>